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6"/>
  </p:notesMasterIdLst>
  <p:handoutMasterIdLst>
    <p:handoutMasterId r:id="rId27"/>
  </p:handoutMasterIdLst>
  <p:sldIdLst>
    <p:sldId id="290" r:id="rId6"/>
    <p:sldId id="258" r:id="rId7"/>
    <p:sldId id="260" r:id="rId8"/>
    <p:sldId id="261" r:id="rId9"/>
    <p:sldId id="283" r:id="rId10"/>
    <p:sldId id="291" r:id="rId11"/>
    <p:sldId id="271" r:id="rId12"/>
    <p:sldId id="296" r:id="rId13"/>
    <p:sldId id="262" r:id="rId14"/>
    <p:sldId id="263" r:id="rId15"/>
    <p:sldId id="264" r:id="rId16"/>
    <p:sldId id="287" r:id="rId17"/>
    <p:sldId id="285" r:id="rId18"/>
    <p:sldId id="286" r:id="rId19"/>
    <p:sldId id="288" r:id="rId20"/>
    <p:sldId id="268" r:id="rId21"/>
    <p:sldId id="269" r:id="rId22"/>
    <p:sldId id="298" r:id="rId23"/>
    <p:sldId id="289" r:id="rId24"/>
    <p:sldId id="2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1F35"/>
    <a:srgbClr val="1F2561"/>
    <a:srgbClr val="93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83708" autoAdjust="0"/>
  </p:normalViewPr>
  <p:slideViewPr>
    <p:cSldViewPr snapToGrid="0" showGuides="1">
      <p:cViewPr varScale="1">
        <p:scale>
          <a:sx n="98" d="100"/>
          <a:sy n="98" d="100"/>
        </p:scale>
        <p:origin x="99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9D0BDD-5AB7-481A-A77D-6E9D633871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521AD-6262-4AA0-B0F6-CB7FB9F64F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751D4-9C4F-400D-A7C6-588CF03A910B}" type="datetimeFigureOut">
              <a:rPr lang="en-US" smtClean="0"/>
              <a:t>5/23/21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0080F1-1044-4122-BFD3-87AC8C7725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4E52E1-C9AD-48C2-80F6-2E77210A55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EDF5B-9A3C-450D-BC82-5BEFD38A2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456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E19AE-3C68-4EB4-BCB8-C0A03D669879}" type="datetimeFigureOut">
              <a:rPr lang="en-US" smtClean="0"/>
              <a:t>5/23/21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A3D93-517B-4BA3-9834-635397E0E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4813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Enough people become immune to a disease to make its spread unlikely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Entire community is protected, even those who are not themselves immune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Herd immunity is usually achieved through vaccination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Percent of community needed to get to herd immunity varies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Measles requires 95% of population be vaccinated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Polio requires 80% of population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COVID-19 Experts suggest that it requires 70 to 85% of population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56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Dosing is the same as with adults</a:t>
            </a:r>
          </a:p>
          <a:p>
            <a:r>
              <a:rPr lang="en-US" dirty="0"/>
              <a:t>Second dose can be administered up to 42 days after the first dose</a:t>
            </a:r>
          </a:p>
        </p:txBody>
      </p:sp>
    </p:spTree>
    <p:extLst>
      <p:ext uri="{BB962C8B-B14F-4D97-AF65-F5344CB8AC3E}">
        <p14:creationId xmlns:p14="http://schemas.microsoft.com/office/powerpoint/2010/main" val="2015140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0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834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78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73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Tdap down 19%</a:t>
            </a:r>
          </a:p>
          <a:p>
            <a:r>
              <a:rPr lang="en-US" dirty="0"/>
              <a:t>HPV down 19%</a:t>
            </a:r>
          </a:p>
          <a:p>
            <a:r>
              <a:rPr lang="en-US" dirty="0"/>
              <a:t>Meningococcal down 15%</a:t>
            </a:r>
          </a:p>
        </p:txBody>
      </p:sp>
    </p:spTree>
    <p:extLst>
      <p:ext uri="{BB962C8B-B14F-4D97-AF65-F5344CB8AC3E}">
        <p14:creationId xmlns:p14="http://schemas.microsoft.com/office/powerpoint/2010/main" val="3142558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23132" y="2196270"/>
            <a:ext cx="5044867" cy="820396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rgbClr val="1F256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Your Presentation </a:t>
            </a:r>
            <a:br>
              <a:rPr lang="en-US" dirty="0"/>
            </a:br>
            <a:r>
              <a:rPr lang="en-US" dirty="0"/>
              <a:t>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23132" y="4230165"/>
            <a:ext cx="5044868" cy="54906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9393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 Here</a:t>
            </a:r>
          </a:p>
        </p:txBody>
      </p:sp>
    </p:spTree>
    <p:extLst>
      <p:ext uri="{BB962C8B-B14F-4D97-AF65-F5344CB8AC3E}">
        <p14:creationId xmlns:p14="http://schemas.microsoft.com/office/powerpoint/2010/main" val="2825548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1C292-8ED8-4772-8B10-0C6672844CE4}" type="datetimeFigureOut">
              <a:rPr lang="en-US" smtClean="0"/>
              <a:t>5/23/21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892F-849B-4120-9F6D-973D1384B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53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892F-849B-4120-9F6D-973D1384B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20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892F-849B-4120-9F6D-973D1384B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4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892F-849B-4120-9F6D-973D1384B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00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892F-849B-4120-9F6D-973D1384B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7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892F-849B-4120-9F6D-973D1384B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30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892F-849B-4120-9F6D-973D1384B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49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1C292-8ED8-4772-8B10-0C6672844CE4}" type="datetimeFigureOut">
              <a:rPr lang="en-US" smtClean="0"/>
              <a:t>5/23/21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892F-849B-4120-9F6D-973D1384B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36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892F-849B-4120-9F6D-973D1384B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20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892F-849B-4120-9F6D-973D1384B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66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325892F-849B-4120-9F6D-973D1384B3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54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F256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D61F3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93939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93939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3939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3939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hyperlink" Target="https://www.cdc.gov/vaccines/acip/meetings/slides-2021-05-12.html" TargetMode="Externa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hyperlink" Target="https://www.cdc.gov/vaccines/acip/meetings/slides-2021-05-12.html" TargetMode="External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www.cdc.gov/vaccines/acip/meetings/slides-2021-05-12.html" TargetMode="External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hyperlink" Target="https://www.cdc.gov/vaccines/acip/meetings/downloads/slides-2021-05-12/05-COVID-Woodworth-508.pdf" TargetMode="External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2a.cdc.gov/vaccines/childquiz/default-sp.asp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sychologytoday.com/intl/blog/pain-explained/202104/preparing-kids-and-parents-covid-vaccines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2a.cdc.gov/vaccines/childquiz/default-sp.asp" TargetMode="Externa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s://www.cdc.gov/vaccines/schedules/easy-to-read/adolescent-easyread-sp.html" TargetMode="External"/><Relationship Id="rId5" Type="http://schemas.openxmlformats.org/officeDocument/2006/relationships/hyperlink" Target="https://www.autism-society.org/covid-spanish-resources/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www.healthychildren.org/spanish/health-issues/conditions/covid-19/paginas/the-science-behind-the-covid-19-vaccine-parent-faqs.aspx" TargetMode="Externa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HeR6tFekSdw?feature=oembed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www.pfizer.com/science/coronavirus/vaccine/about-our-landmark-tria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cdc.gov/vaccines/acip/meetings/slides-2021-05-12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594822-B755-48F1-B7FF-C9C053C0B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Vacunas</a:t>
            </a:r>
            <a:r>
              <a:rPr lang="en-US" dirty="0"/>
              <a:t> Del COVID-19 y </a:t>
            </a:r>
            <a:r>
              <a:rPr lang="en-US" dirty="0" err="1"/>
              <a:t>Adolescentes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AD773D-35E6-46B0-AD4E-5DDF1D873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60" y="7212083"/>
            <a:ext cx="10515600" cy="150018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21F71BB8-F929-4C7A-887A-CD716ECE2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50" y="5656333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F8D155-7DF0-4696-8151-FFE134B84F07}"/>
              </a:ext>
            </a:extLst>
          </p:cNvPr>
          <p:cNvSpPr txBox="1"/>
          <p:nvPr/>
        </p:nvSpPr>
        <p:spPr>
          <a:xfrm>
            <a:off x="883920" y="4739640"/>
            <a:ext cx="56896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Rodrigo M. Burgos, PharmD</a:t>
            </a:r>
          </a:p>
          <a:p>
            <a:r>
              <a:rPr lang="en-US" dirty="0">
                <a:cs typeface="Calibri"/>
              </a:rPr>
              <a:t>Infectious Diseases Pharmacist &amp;</a:t>
            </a:r>
          </a:p>
          <a:p>
            <a:r>
              <a:rPr lang="en-US" dirty="0">
                <a:cs typeface="Calibri"/>
              </a:rPr>
              <a:t>Clinical Assistant Professor, </a:t>
            </a:r>
          </a:p>
          <a:p>
            <a:r>
              <a:rPr lang="en-US" dirty="0">
                <a:cs typeface="Calibri"/>
              </a:rPr>
              <a:t>University of Illinois at Chicago College of Pharmacy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31F903A-DF26-324E-BB15-C16342307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98"/>
    </mc:Choice>
    <mc:Fallback>
      <p:transition spd="slow" advTm="17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7B091-A8F5-421F-815E-738135608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 err="1"/>
              <a:t>Resultados</a:t>
            </a:r>
            <a:r>
              <a:rPr lang="en-US" dirty="0"/>
              <a:t> del </a:t>
            </a:r>
            <a:r>
              <a:rPr lang="en-US" dirty="0" err="1"/>
              <a:t>estudio</a:t>
            </a:r>
            <a:endParaRPr lang="en-US" dirty="0"/>
          </a:p>
        </p:txBody>
      </p:sp>
      <p:pic>
        <p:nvPicPr>
          <p:cNvPr id="5" name="Picture 4" descr="A child writing the word 100% on a blackboard">
            <a:extLst>
              <a:ext uri="{FF2B5EF4-FFF2-40B4-BE49-F238E27FC236}">
                <a16:creationId xmlns:a16="http://schemas.microsoft.com/office/drawing/2014/main" id="{815CC210-9EC4-4D02-A2E1-FD7D9CFE73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6" r="10967" b="-1"/>
          <a:stretch/>
        </p:blipFill>
        <p:spPr>
          <a:xfrm>
            <a:off x="629195" y="1538242"/>
            <a:ext cx="5181600" cy="435133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2BD0E-0143-4733-8851-DE8D92961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0" y="1630966"/>
            <a:ext cx="5148105" cy="4328107"/>
          </a:xfrm>
        </p:spPr>
        <p:txBody>
          <a:bodyPr>
            <a:normAutofit/>
          </a:bodyPr>
          <a:lstStyle/>
          <a:p>
            <a:endParaRPr lang="en-US" b="1" dirty="0">
              <a:effectLst/>
            </a:endParaRPr>
          </a:p>
          <a:p>
            <a:r>
              <a:rPr lang="en-US" b="1" dirty="0">
                <a:solidFill>
                  <a:schemeClr val="tx1"/>
                </a:solidFill>
              </a:rPr>
              <a:t>La </a:t>
            </a:r>
            <a:r>
              <a:rPr lang="en-US" b="1" dirty="0" err="1">
                <a:solidFill>
                  <a:schemeClr val="tx1"/>
                </a:solidFill>
              </a:rPr>
              <a:t>vacuna</a:t>
            </a:r>
            <a:r>
              <a:rPr lang="en-US" b="1" dirty="0">
                <a:solidFill>
                  <a:schemeClr val="tx1"/>
                </a:solidFill>
              </a:rPr>
              <a:t> es</a:t>
            </a:r>
            <a:r>
              <a:rPr lang="en-US" b="1" dirty="0">
                <a:solidFill>
                  <a:schemeClr val="tx1"/>
                </a:solidFill>
                <a:effectLst/>
              </a:rPr>
              <a:t> 100% </a:t>
            </a:r>
            <a:r>
              <a:rPr lang="en-US" b="1" dirty="0" err="1">
                <a:solidFill>
                  <a:schemeClr val="tx1"/>
                </a:solidFill>
                <a:effectLst/>
              </a:rPr>
              <a:t>efectiva</a:t>
            </a:r>
            <a:endParaRPr lang="en-US" b="1" dirty="0">
              <a:solidFill>
                <a:schemeClr val="tx1"/>
              </a:solidFill>
              <a:effectLst/>
            </a:endParaRP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No cases in vaccine treated group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effectLst/>
              </a:rPr>
              <a:t>16 cases (1.6%) in the placebo group</a:t>
            </a:r>
          </a:p>
          <a:p>
            <a:pPr lvl="1"/>
            <a:endParaRPr lang="en-US" sz="2800" dirty="0">
              <a:solidFill>
                <a:schemeClr val="tx1"/>
              </a:solidFill>
            </a:endParaRPr>
          </a:p>
          <a:p>
            <a:pPr lvl="1"/>
            <a:endParaRPr lang="en-US" sz="2800" dirty="0">
              <a:solidFill>
                <a:schemeClr val="tx1"/>
              </a:solidFill>
              <a:effectLst/>
            </a:endParaRPr>
          </a:p>
          <a:p>
            <a:pPr marL="457200" lvl="1" indent="0">
              <a:buNone/>
            </a:pPr>
            <a:endParaRPr lang="en-US" sz="2800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r>
              <a:rPr lang="en-US" sz="1200" dirty="0">
                <a:hlinkClick r:id="rId5"/>
              </a:rPr>
              <a:t>ACIP May 12, 2021 Presentation Slides | Immunization Practices | CDC</a:t>
            </a:r>
            <a:endParaRPr lang="en-US" sz="1200" dirty="0">
              <a:solidFill>
                <a:schemeClr val="tx1"/>
              </a:solidFill>
              <a:effectLst/>
            </a:endParaRPr>
          </a:p>
          <a:p>
            <a:endParaRPr lang="en-US" dirty="0"/>
          </a:p>
        </p:txBody>
      </p:sp>
      <p:pic>
        <p:nvPicPr>
          <p:cNvPr id="11266" name="Picture 2" descr="Home">
            <a:extLst>
              <a:ext uri="{FF2B5EF4-FFF2-40B4-BE49-F238E27FC236}">
                <a16:creationId xmlns:a16="http://schemas.microsoft.com/office/drawing/2014/main" id="{6AC46388-DD3D-4EC3-A828-7C551193A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557" y="5959073"/>
            <a:ext cx="2842243" cy="7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0ED537-EF48-3248-ACC4-887812867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53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01"/>
    </mc:Choice>
    <mc:Fallback>
      <p:transition spd="slow" advTm="30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D427A-24F9-4390-A5BD-CC58567DF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Seguridad</a:t>
            </a:r>
            <a:r>
              <a:rPr lang="en-US" sz="4000" dirty="0"/>
              <a:t> de la </a:t>
            </a:r>
            <a:r>
              <a:rPr lang="en-US" sz="4000" dirty="0" err="1"/>
              <a:t>Vacuna</a:t>
            </a:r>
            <a:r>
              <a:rPr lang="en-US" sz="4000" dirty="0"/>
              <a:t> Contra COVID-19 de Pfizer </a:t>
            </a:r>
            <a:r>
              <a:rPr lang="en-US" sz="4000" dirty="0" err="1"/>
              <a:t>en</a:t>
            </a:r>
            <a:r>
              <a:rPr lang="en-US" sz="4000" dirty="0"/>
              <a:t> </a:t>
            </a:r>
            <a:r>
              <a:rPr lang="en-US" sz="4000" dirty="0" err="1"/>
              <a:t>Adolescentes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095E9-E0C1-4727-921B-515926D60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281" y="1690688"/>
            <a:ext cx="10515600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</a:rPr>
              <a:t>Efectos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secundarios</a:t>
            </a:r>
            <a:r>
              <a:rPr lang="en-US" dirty="0">
                <a:solidFill>
                  <a:schemeClr val="tx1"/>
                </a:solidFill>
              </a:rPr>
              <a:t> – </a:t>
            </a:r>
            <a:r>
              <a:rPr lang="en-US" dirty="0" err="1">
                <a:solidFill>
                  <a:schemeClr val="tx1"/>
                </a:solidFill>
              </a:rPr>
              <a:t>igual</a:t>
            </a:r>
            <a:r>
              <a:rPr lang="en-US" dirty="0">
                <a:solidFill>
                  <a:schemeClr val="tx1"/>
                </a:solidFill>
              </a:rPr>
              <a:t> que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los </a:t>
            </a:r>
            <a:r>
              <a:rPr lang="en-US" dirty="0" err="1">
                <a:solidFill>
                  <a:schemeClr val="tx1"/>
                </a:solidFill>
              </a:rPr>
              <a:t>adultos</a:t>
            </a:r>
            <a:r>
              <a:rPr lang="en-US" dirty="0">
                <a:solidFill>
                  <a:schemeClr val="tx1"/>
                </a:solidFill>
              </a:rPr>
              <a:t> y </a:t>
            </a:r>
            <a:r>
              <a:rPr lang="en-US" dirty="0" err="1">
                <a:solidFill>
                  <a:schemeClr val="tx1"/>
                </a:solidFill>
              </a:rPr>
              <a:t>adolescentes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mayores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</a:rPr>
              <a:t>Casi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todos</a:t>
            </a:r>
            <a:r>
              <a:rPr lang="en-US" dirty="0">
                <a:solidFill>
                  <a:schemeClr val="tx1"/>
                </a:solidFill>
              </a:rPr>
              <a:t> los </a:t>
            </a:r>
            <a:r>
              <a:rPr lang="en-US" dirty="0" err="1">
                <a:solidFill>
                  <a:schemeClr val="tx1"/>
                </a:solidFill>
              </a:rPr>
              <a:t>efectos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secundarios</a:t>
            </a:r>
            <a:r>
              <a:rPr lang="en-US" dirty="0">
                <a:solidFill>
                  <a:schemeClr val="tx1"/>
                </a:solidFill>
              </a:rPr>
              <a:t> son </a:t>
            </a:r>
            <a:r>
              <a:rPr lang="en-US" dirty="0" err="1">
                <a:solidFill>
                  <a:schemeClr val="tx1"/>
                </a:solidFill>
              </a:rPr>
              <a:t>pasajeros</a:t>
            </a:r>
            <a:r>
              <a:rPr lang="en-US" dirty="0">
                <a:solidFill>
                  <a:schemeClr val="tx1"/>
                </a:solidFill>
              </a:rPr>
              <a:t> y </a:t>
            </a:r>
            <a:r>
              <a:rPr lang="en-US" dirty="0" err="1">
                <a:solidFill>
                  <a:schemeClr val="tx1"/>
                </a:solidFill>
              </a:rPr>
              <a:t>leves</a:t>
            </a:r>
            <a:r>
              <a:rPr lang="en-US" dirty="0">
                <a:solidFill>
                  <a:schemeClr val="tx1"/>
                </a:solidFill>
              </a:rPr>
              <a:t> o </a:t>
            </a:r>
            <a:r>
              <a:rPr lang="en-US" dirty="0" err="1">
                <a:solidFill>
                  <a:schemeClr val="tx1"/>
                </a:solidFill>
              </a:rPr>
              <a:t>moderados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</a:rPr>
              <a:t>Son </a:t>
            </a:r>
            <a:r>
              <a:rPr lang="en-US" dirty="0" err="1">
                <a:solidFill>
                  <a:schemeClr val="tx1"/>
                </a:solidFill>
              </a:rPr>
              <a:t>más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comunes</a:t>
            </a:r>
            <a:r>
              <a:rPr lang="en-US" dirty="0">
                <a:solidFill>
                  <a:schemeClr val="tx1"/>
                </a:solidFill>
              </a:rPr>
              <a:t> con la </a:t>
            </a:r>
            <a:r>
              <a:rPr lang="en-US" dirty="0" err="1">
                <a:solidFill>
                  <a:schemeClr val="tx1"/>
                </a:solidFill>
              </a:rPr>
              <a:t>segunda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dosis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Dolor y </a:t>
            </a:r>
            <a:r>
              <a:rPr lang="en-US" dirty="0" err="1">
                <a:solidFill>
                  <a:schemeClr val="tx1"/>
                </a:solidFill>
              </a:rPr>
              <a:t>enrojecimiento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el </a:t>
            </a:r>
            <a:r>
              <a:rPr lang="en-US" dirty="0" err="1">
                <a:solidFill>
                  <a:schemeClr val="tx1"/>
                </a:solidFill>
              </a:rPr>
              <a:t>lugar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inyección</a:t>
            </a:r>
            <a:r>
              <a:rPr lang="en-US" dirty="0">
                <a:solidFill>
                  <a:schemeClr val="tx1"/>
                </a:solidFill>
              </a:rPr>
              <a:t> (~87%), </a:t>
            </a:r>
            <a:r>
              <a:rPr lang="en-US" dirty="0" err="1">
                <a:solidFill>
                  <a:schemeClr val="tx1"/>
                </a:solidFill>
              </a:rPr>
              <a:t>fiebre</a:t>
            </a:r>
            <a:r>
              <a:rPr lang="en-US" dirty="0">
                <a:solidFill>
                  <a:schemeClr val="tx1"/>
                </a:solidFill>
              </a:rPr>
              <a:t> (10.1%), o </a:t>
            </a:r>
            <a:r>
              <a:rPr lang="en-US" dirty="0" err="1">
                <a:solidFill>
                  <a:schemeClr val="tx1"/>
                </a:solidFill>
              </a:rPr>
              <a:t>cansancion</a:t>
            </a:r>
            <a:r>
              <a:rPr lang="en-US" dirty="0">
                <a:solidFill>
                  <a:schemeClr val="tx1"/>
                </a:solidFill>
              </a:rPr>
              <a:t> (60.1%)</a:t>
            </a:r>
          </a:p>
          <a:p>
            <a:r>
              <a:rPr lang="en-US" dirty="0">
                <a:solidFill>
                  <a:schemeClr val="tx1"/>
                </a:solidFill>
              </a:rPr>
              <a:t>Nauseas y </a:t>
            </a:r>
            <a:r>
              <a:rPr lang="en-US" dirty="0" err="1">
                <a:solidFill>
                  <a:schemeClr val="tx1"/>
                </a:solidFill>
              </a:rPr>
              <a:t>diarrea</a:t>
            </a:r>
            <a:r>
              <a:rPr lang="en-US" dirty="0">
                <a:solidFill>
                  <a:schemeClr val="tx1"/>
                </a:solidFill>
              </a:rPr>
              <a:t> (8%)</a:t>
            </a: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Dolor de cabeza (55%)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dirty="0">
                <a:hlinkClick r:id="rId5"/>
              </a:rPr>
              <a:t>ACIP May 12, 2021 Presentation Slides | Immunization Practices | CDC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2290" name="Picture 2" descr="Home">
            <a:extLst>
              <a:ext uri="{FF2B5EF4-FFF2-40B4-BE49-F238E27FC236}">
                <a16:creationId xmlns:a16="http://schemas.microsoft.com/office/drawing/2014/main" id="{011B5AF9-8C56-4A0C-80F8-762BEDA24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219" y="5646738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FDC5A1B-168A-5046-A582-C5D0E5D4D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0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74"/>
    </mc:Choice>
    <mc:Fallback>
      <p:transition spd="slow" advTm="39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A1CCEE-ED4A-4E9E-9C6D-3B00A16E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 err="1"/>
              <a:t>Planeando</a:t>
            </a:r>
            <a:r>
              <a:rPr lang="en-US" dirty="0"/>
              <a:t> la </a:t>
            </a:r>
            <a:r>
              <a:rPr lang="en-US" dirty="0" err="1"/>
              <a:t>segunda</a:t>
            </a:r>
            <a:r>
              <a:rPr lang="en-US" dirty="0"/>
              <a:t> </a:t>
            </a:r>
            <a:r>
              <a:rPr lang="en-US" dirty="0" err="1"/>
              <a:t>dosis</a:t>
            </a:r>
            <a:r>
              <a:rPr lang="en-US" dirty="0"/>
              <a:t>		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7CB73F-D656-4DF1-AA1C-5E5B3C570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Es </a:t>
            </a:r>
            <a:r>
              <a:rPr lang="en-US" dirty="0" err="1">
                <a:solidFill>
                  <a:schemeClr val="tx1"/>
                </a:solidFill>
              </a:rPr>
              <a:t>muy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importante</a:t>
            </a:r>
            <a:r>
              <a:rPr lang="en-US" dirty="0">
                <a:solidFill>
                  <a:schemeClr val="tx1"/>
                </a:solidFill>
              </a:rPr>
              <a:t> que los </a:t>
            </a:r>
            <a:r>
              <a:rPr lang="en-US" dirty="0" err="1">
                <a:solidFill>
                  <a:schemeClr val="tx1"/>
                </a:solidFill>
              </a:rPr>
              <a:t>adolescentes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reciban</a:t>
            </a:r>
            <a:r>
              <a:rPr lang="en-US" dirty="0">
                <a:solidFill>
                  <a:schemeClr val="tx1"/>
                </a:solidFill>
              </a:rPr>
              <a:t> AMBAS </a:t>
            </a:r>
            <a:r>
              <a:rPr lang="en-US" dirty="0" err="1">
                <a:solidFill>
                  <a:schemeClr val="tx1"/>
                </a:solidFill>
              </a:rPr>
              <a:t>dosis</a:t>
            </a:r>
            <a:r>
              <a:rPr lang="en-US" dirty="0">
                <a:solidFill>
                  <a:schemeClr val="tx1"/>
                </a:solidFill>
              </a:rPr>
              <a:t> de la </a:t>
            </a:r>
            <a:r>
              <a:rPr lang="en-US" dirty="0" err="1">
                <a:solidFill>
                  <a:schemeClr val="tx1"/>
                </a:solidFill>
              </a:rPr>
              <a:t>vacuna</a:t>
            </a:r>
            <a:r>
              <a:rPr lang="en-US" dirty="0">
                <a:solidFill>
                  <a:schemeClr val="tx1"/>
                </a:solidFill>
              </a:rPr>
              <a:t> contra el COVID-19</a:t>
            </a:r>
          </a:p>
          <a:p>
            <a:r>
              <a:rPr lang="en-US" dirty="0">
                <a:solidFill>
                  <a:schemeClr val="tx1"/>
                </a:solidFill>
              </a:rPr>
              <a:t>La </a:t>
            </a:r>
            <a:r>
              <a:rPr lang="en-US" dirty="0" err="1">
                <a:solidFill>
                  <a:schemeClr val="tx1"/>
                </a:solidFill>
              </a:rPr>
              <a:t>vacuna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completa</a:t>
            </a:r>
            <a:r>
              <a:rPr lang="en-US" dirty="0">
                <a:solidFill>
                  <a:schemeClr val="tx1"/>
                </a:solidFill>
              </a:rPr>
              <a:t> (2 </a:t>
            </a:r>
            <a:r>
              <a:rPr lang="en-US" dirty="0" err="1">
                <a:solidFill>
                  <a:schemeClr val="tx1"/>
                </a:solidFill>
              </a:rPr>
              <a:t>dosis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provee</a:t>
            </a:r>
            <a:r>
              <a:rPr lang="en-US" dirty="0">
                <a:solidFill>
                  <a:schemeClr val="tx1"/>
                </a:solidFill>
              </a:rPr>
              <a:t> la major </a:t>
            </a:r>
            <a:r>
              <a:rPr lang="en-US" dirty="0" err="1">
                <a:solidFill>
                  <a:schemeClr val="tx1"/>
                </a:solidFill>
              </a:rPr>
              <a:t>protección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¿</a:t>
            </a:r>
            <a:r>
              <a:rPr lang="en-US" dirty="0" err="1">
                <a:solidFill>
                  <a:schemeClr val="tx1"/>
                </a:solidFill>
              </a:rPr>
              <a:t>Qué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falla</a:t>
            </a:r>
            <a:r>
              <a:rPr lang="en-US" dirty="0">
                <a:solidFill>
                  <a:schemeClr val="tx1"/>
                </a:solidFill>
              </a:rPr>
              <a:t> la </a:t>
            </a:r>
            <a:r>
              <a:rPr lang="en-US" dirty="0" err="1">
                <a:solidFill>
                  <a:schemeClr val="tx1"/>
                </a:solidFill>
              </a:rPr>
              <a:t>segunda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dosis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3 </a:t>
            </a:r>
            <a:r>
              <a:rPr lang="en-US" dirty="0" err="1">
                <a:solidFill>
                  <a:schemeClr val="tx1"/>
                </a:solidFill>
              </a:rPr>
              <a:t>semanas</a:t>
            </a:r>
            <a:r>
              <a:rPr lang="en-US" dirty="0">
                <a:solidFill>
                  <a:schemeClr val="tx1"/>
                </a:solidFill>
              </a:rPr>
              <a:t>? </a:t>
            </a:r>
          </a:p>
          <a:p>
            <a:r>
              <a:rPr lang="en-US" dirty="0">
                <a:solidFill>
                  <a:schemeClr val="tx1"/>
                </a:solidFill>
              </a:rPr>
              <a:t>La </a:t>
            </a:r>
            <a:r>
              <a:rPr lang="en-US" dirty="0" err="1">
                <a:solidFill>
                  <a:schemeClr val="tx1"/>
                </a:solidFill>
              </a:rPr>
              <a:t>segunda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dosis</a:t>
            </a:r>
            <a:r>
              <a:rPr lang="en-US" dirty="0">
                <a:solidFill>
                  <a:schemeClr val="tx1"/>
                </a:solidFill>
              </a:rPr>
              <a:t> se </a:t>
            </a:r>
            <a:r>
              <a:rPr lang="en-US" dirty="0" err="1">
                <a:solidFill>
                  <a:schemeClr val="tx1"/>
                </a:solidFill>
              </a:rPr>
              <a:t>puede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recibir</a:t>
            </a:r>
            <a:r>
              <a:rPr lang="en-US" dirty="0">
                <a:solidFill>
                  <a:schemeClr val="tx1"/>
                </a:solidFill>
              </a:rPr>
              <a:t> hasta 6 </a:t>
            </a:r>
            <a:r>
              <a:rPr lang="en-US" dirty="0" err="1">
                <a:solidFill>
                  <a:schemeClr val="tx1"/>
                </a:solidFill>
              </a:rPr>
              <a:t>semanas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despues</a:t>
            </a:r>
            <a:r>
              <a:rPr lang="en-US" dirty="0">
                <a:solidFill>
                  <a:schemeClr val="tx1"/>
                </a:solidFill>
              </a:rPr>
              <a:t> de la </a:t>
            </a:r>
            <a:r>
              <a:rPr lang="en-US" dirty="0" err="1">
                <a:solidFill>
                  <a:schemeClr val="tx1"/>
                </a:solidFill>
              </a:rPr>
              <a:t>primera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dosis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" name="Picture 7" descr="Calendar">
            <a:extLst>
              <a:ext uri="{FF2B5EF4-FFF2-40B4-BE49-F238E27FC236}">
                <a16:creationId xmlns:a16="http://schemas.microsoft.com/office/drawing/2014/main" id="{9FA33BF0-7ACC-4D2F-B2CE-7462B0A4D2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1935"/>
            <a:ext cx="5181600" cy="3458718"/>
          </a:xfrm>
          <a:prstGeom prst="rect">
            <a:avLst/>
          </a:prstGeom>
          <a:noFill/>
        </p:spPr>
      </p:pic>
      <p:pic>
        <p:nvPicPr>
          <p:cNvPr id="13314" name="Picture 2" descr="Home">
            <a:extLst>
              <a:ext uri="{FF2B5EF4-FFF2-40B4-BE49-F238E27FC236}">
                <a16:creationId xmlns:a16="http://schemas.microsoft.com/office/drawing/2014/main" id="{B8E11820-6E07-4CDE-9EA5-B7A4F5601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987929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20570C-D589-4F40-AF23-0418311CE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7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54"/>
    </mc:Choice>
    <mc:Fallback>
      <p:transition spd="slow" advTm="28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151C-B4DF-437D-A646-F262BFBC9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Ayudando</a:t>
            </a:r>
            <a:r>
              <a:rPr lang="en-US" sz="4000" dirty="0"/>
              <a:t> a </a:t>
            </a:r>
            <a:r>
              <a:rPr lang="en-US" sz="4000" dirty="0" err="1"/>
              <a:t>su</a:t>
            </a:r>
            <a:r>
              <a:rPr lang="en-US" sz="4000" dirty="0"/>
              <a:t> </a:t>
            </a:r>
            <a:r>
              <a:rPr lang="en-US" sz="4000" dirty="0" err="1"/>
              <a:t>hijo</a:t>
            </a:r>
            <a:r>
              <a:rPr lang="en-US" sz="4000" dirty="0"/>
              <a:t>/</a:t>
            </a:r>
            <a:r>
              <a:rPr lang="en-US" sz="4000" dirty="0" err="1"/>
              <a:t>hija</a:t>
            </a:r>
            <a:r>
              <a:rPr lang="en-US" sz="4000" dirty="0"/>
              <a:t> </a:t>
            </a:r>
            <a:r>
              <a:rPr lang="en-US" sz="4000" dirty="0" err="1"/>
              <a:t>despues</a:t>
            </a:r>
            <a:r>
              <a:rPr lang="en-US" sz="4000" dirty="0"/>
              <a:t> de la </a:t>
            </a:r>
            <a:r>
              <a:rPr lang="en-US" sz="4000" dirty="0" err="1"/>
              <a:t>vacuna</a:t>
            </a:r>
            <a:r>
              <a:rPr lang="en-US" sz="4000" dirty="0"/>
              <a:t> contra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78203-0F83-46D1-BBFA-5CCA725C4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787" y="1622965"/>
            <a:ext cx="10359013" cy="421343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l">
              <a:buNone/>
            </a:pPr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Lea la hoja informative de la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vacuna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para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entender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cuales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efectos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secundarios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puede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esperar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hijo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hija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Use una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toallita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fria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húmeda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para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ayudar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reducir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el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enrojecimiento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dolor y/o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inflamación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lugar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donde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recibío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vacuna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Reduzca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fiebre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con un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baño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esponja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agua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fresca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fría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Open Sans"/>
                <a:ea typeface="Open Sans"/>
                <a:cs typeface="Arial"/>
              </a:rPr>
              <a:t>Después</a:t>
            </a: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Arial"/>
              </a:rPr>
              <a:t> de la </a:t>
            </a:r>
            <a:r>
              <a:rPr lang="en-US" dirty="0" err="1">
                <a:solidFill>
                  <a:srgbClr val="000000"/>
                </a:solidFill>
                <a:latin typeface="Open Sans"/>
                <a:ea typeface="Open Sans"/>
                <a:cs typeface="Arial"/>
              </a:rPr>
              <a:t>vacuna</a:t>
            </a: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Arial"/>
              </a:rPr>
              <a:t>, le </a:t>
            </a:r>
            <a:r>
              <a:rPr lang="en-US" dirty="0" err="1">
                <a:solidFill>
                  <a:srgbClr val="000000"/>
                </a:solidFill>
                <a:latin typeface="Open Sans"/>
                <a:ea typeface="Open Sans"/>
                <a:cs typeface="Arial"/>
              </a:rPr>
              <a:t>puede</a:t>
            </a: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/>
                <a:ea typeface="Open Sans"/>
                <a:cs typeface="Arial"/>
              </a:rPr>
              <a:t>dar</a:t>
            </a: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/>
                <a:ea typeface="Open Sans"/>
                <a:cs typeface="Arial"/>
              </a:rPr>
              <a:t>medicina</a:t>
            </a: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Arial"/>
              </a:rPr>
              <a:t> para el dolor o para la </a:t>
            </a:r>
            <a:r>
              <a:rPr lang="en-US" dirty="0" err="1">
                <a:solidFill>
                  <a:srgbClr val="000000"/>
                </a:solidFill>
                <a:latin typeface="Open Sans"/>
                <a:ea typeface="Open Sans"/>
                <a:cs typeface="Arial"/>
              </a:rPr>
              <a:t>fiebre</a:t>
            </a: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Open Sans"/>
                <a:ea typeface="Open Sans"/>
                <a:cs typeface="Arial"/>
              </a:rPr>
              <a:t>si</a:t>
            </a: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Arial"/>
              </a:rPr>
              <a:t> es </a:t>
            </a:r>
            <a:r>
              <a:rPr lang="en-US" dirty="0" err="1">
                <a:solidFill>
                  <a:srgbClr val="000000"/>
                </a:solidFill>
                <a:latin typeface="Open Sans"/>
                <a:ea typeface="Open Sans"/>
                <a:cs typeface="Arial"/>
              </a:rPr>
              <a:t>necesario</a:t>
            </a:r>
            <a:r>
              <a:rPr lang="en-US" dirty="0">
                <a:solidFill>
                  <a:srgbClr val="000000"/>
                </a:solidFill>
                <a:latin typeface="Open Sans"/>
                <a:ea typeface="Open Sans"/>
                <a:cs typeface="Arial"/>
              </a:rPr>
              <a:t>.</a:t>
            </a:r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/>
            </a:endParaRPr>
          </a:p>
        </p:txBody>
      </p:sp>
      <p:pic>
        <p:nvPicPr>
          <p:cNvPr id="14338" name="Picture 2" descr="Home">
            <a:extLst>
              <a:ext uri="{FF2B5EF4-FFF2-40B4-BE49-F238E27FC236}">
                <a16:creationId xmlns:a16="http://schemas.microsoft.com/office/drawing/2014/main" id="{3BF08E4E-76FC-4947-BB6D-25CA82915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525" y="5744958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B9DDF6-7D13-344D-B993-1DF79A4BA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1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63"/>
    </mc:Choice>
    <mc:Fallback>
      <p:transition spd="slow" advTm="43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6058C-3C7D-432D-A584-C2DB9F0B8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 err="1"/>
              <a:t>Ayudando</a:t>
            </a:r>
            <a:r>
              <a:rPr lang="en-US" dirty="0"/>
              <a:t> 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hijo</a:t>
            </a:r>
            <a:r>
              <a:rPr lang="en-US" dirty="0"/>
              <a:t>/</a:t>
            </a:r>
            <a:r>
              <a:rPr lang="en-US" dirty="0" err="1"/>
              <a:t>hija</a:t>
            </a:r>
            <a:r>
              <a:rPr lang="en-US" dirty="0"/>
              <a:t> </a:t>
            </a:r>
            <a:r>
              <a:rPr lang="en-US" dirty="0" err="1"/>
              <a:t>despues</a:t>
            </a:r>
            <a:r>
              <a:rPr lang="en-US" dirty="0"/>
              <a:t> de la </a:t>
            </a:r>
            <a:r>
              <a:rPr lang="en-US" dirty="0" err="1"/>
              <a:t>vacuna</a:t>
            </a:r>
            <a:r>
              <a:rPr lang="en-US" dirty="0"/>
              <a:t> contra COVID-19</a:t>
            </a:r>
          </a:p>
        </p:txBody>
      </p:sp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D6213A3B-D5BC-48C3-A562-6AC88BCE1C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" r="6147" b="-1"/>
          <a:stretch/>
        </p:blipFill>
        <p:spPr>
          <a:xfrm>
            <a:off x="838200" y="1690687"/>
            <a:ext cx="5067074" cy="425516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ED264-BC68-4B49-AC6E-F861326DB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26866"/>
            <a:ext cx="5181600" cy="4615159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sz="2400" b="0" i="0" dirty="0">
              <a:effectLst/>
            </a:endParaRP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tx1"/>
                </a:solidFill>
                <a:effectLst/>
              </a:rPr>
              <a:t>Ofrezcale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líquidos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más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seguido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. Es normal que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algunos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niños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 no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quieran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 comer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mucho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en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 las 24 horas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despues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 de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recibir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 una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dosis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.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tx1"/>
                </a:solidFill>
                <a:effectLst/>
              </a:rPr>
              <a:t>Use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medicina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 para el dolor sin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aspirina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 para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ayudar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 con el dolor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leve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.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chemeClr val="tx1"/>
                </a:solidFill>
                <a:effectLst/>
              </a:rPr>
              <a:t>Preste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atención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 a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su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hijo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/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hija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 por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unos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dias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despues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 de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recibir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 una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dosis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.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tx1"/>
                </a:solidFill>
                <a:effectLst/>
              </a:rPr>
              <a:t>Si nota algo que le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preocupa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,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llame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 al doctor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pediatra</a:t>
            </a:r>
            <a:r>
              <a:rPr lang="en-US" sz="2400" b="0" i="0" dirty="0">
                <a:solidFill>
                  <a:schemeClr val="tx1"/>
                </a:solidFill>
                <a:effectLst/>
              </a:rPr>
              <a:t> para una consulta.</a:t>
            </a:r>
          </a:p>
          <a:p>
            <a:endParaRPr lang="en-US" sz="2400" dirty="0"/>
          </a:p>
        </p:txBody>
      </p:sp>
      <p:pic>
        <p:nvPicPr>
          <p:cNvPr id="15362" name="Picture 2" descr="Home">
            <a:extLst>
              <a:ext uri="{FF2B5EF4-FFF2-40B4-BE49-F238E27FC236}">
                <a16:creationId xmlns:a16="http://schemas.microsoft.com/office/drawing/2014/main" id="{4037BB73-337A-4F21-9687-0630BD2ED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138" y="5827155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94824B-5D9F-304F-8604-053B2FC49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09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21"/>
    </mc:Choice>
    <mc:Fallback>
      <p:transition spd="slow" advTm="42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7110B-322A-44FD-9E1E-75A3D2DA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3" y="365125"/>
            <a:ext cx="11739154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¡No hay </a:t>
            </a:r>
            <a:r>
              <a:rPr lang="en-US" dirty="0" err="1"/>
              <a:t>problema</a:t>
            </a:r>
            <a:r>
              <a:rPr lang="en-US" dirty="0"/>
              <a:t> con </a:t>
            </a:r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vacunas</a:t>
            </a:r>
            <a:r>
              <a:rPr lang="en-US" dirty="0"/>
              <a:t>!</a:t>
            </a:r>
          </a:p>
        </p:txBody>
      </p:sp>
      <p:pic>
        <p:nvPicPr>
          <p:cNvPr id="7" name="Picture 6" descr="Doctor cleaning skin for needle">
            <a:extLst>
              <a:ext uri="{FF2B5EF4-FFF2-40B4-BE49-F238E27FC236}">
                <a16:creationId xmlns:a16="http://schemas.microsoft.com/office/drawing/2014/main" id="{B29452C5-D6FF-4A6B-8C09-7E9757F5F3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2" r="7351" b="-1"/>
          <a:stretch/>
        </p:blipFill>
        <p:spPr>
          <a:xfrm>
            <a:off x="838200" y="1825625"/>
            <a:ext cx="5181600" cy="435133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9A61D-1F40-4586-8960-8E775A434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No </a:t>
            </a:r>
            <a:r>
              <a:rPr lang="en-US" dirty="0" err="1">
                <a:solidFill>
                  <a:schemeClr val="tx1"/>
                </a:solidFill>
              </a:rPr>
              <a:t>tiene</a:t>
            </a:r>
            <a:r>
              <a:rPr lang="en-US" dirty="0">
                <a:solidFill>
                  <a:schemeClr val="tx1"/>
                </a:solidFill>
              </a:rPr>
              <a:t> que </a:t>
            </a:r>
            <a:r>
              <a:rPr lang="en-US" dirty="0" err="1">
                <a:solidFill>
                  <a:schemeClr val="tx1"/>
                </a:solidFill>
              </a:rPr>
              <a:t>separar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otras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vacunas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Puede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recibir</a:t>
            </a:r>
            <a:r>
              <a:rPr lang="en-US" dirty="0">
                <a:solidFill>
                  <a:schemeClr val="tx1"/>
                </a:solidFill>
              </a:rPr>
              <a:t> la </a:t>
            </a:r>
            <a:r>
              <a:rPr lang="en-US" dirty="0" err="1">
                <a:solidFill>
                  <a:schemeClr val="tx1"/>
                </a:solidFill>
              </a:rPr>
              <a:t>vacuna</a:t>
            </a:r>
            <a:r>
              <a:rPr lang="en-US" dirty="0">
                <a:solidFill>
                  <a:schemeClr val="tx1"/>
                </a:solidFill>
              </a:rPr>
              <a:t> contra COVID-19 y </a:t>
            </a:r>
            <a:r>
              <a:rPr lang="en-US" dirty="0" err="1">
                <a:solidFill>
                  <a:schemeClr val="tx1"/>
                </a:solidFill>
              </a:rPr>
              <a:t>otras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vacunas</a:t>
            </a:r>
            <a:r>
              <a:rPr lang="en-US" dirty="0">
                <a:solidFill>
                  <a:schemeClr val="tx1"/>
                </a:solidFill>
              </a:rPr>
              <a:t> el </a:t>
            </a:r>
            <a:r>
              <a:rPr lang="en-US" dirty="0" err="1">
                <a:solidFill>
                  <a:schemeClr val="tx1"/>
                </a:solidFill>
              </a:rPr>
              <a:t>mismo</a:t>
            </a:r>
            <a:r>
              <a:rPr lang="en-US" dirty="0">
                <a:solidFill>
                  <a:schemeClr val="tx1"/>
                </a:solidFill>
              </a:rPr>
              <a:t> día</a:t>
            </a:r>
          </a:p>
          <a:p>
            <a:r>
              <a:rPr lang="en-US" dirty="0" err="1">
                <a:solidFill>
                  <a:schemeClr val="tx1"/>
                </a:solidFill>
              </a:rPr>
              <a:t>Otras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vacunas</a:t>
            </a:r>
            <a:r>
              <a:rPr lang="en-US" dirty="0">
                <a:solidFill>
                  <a:schemeClr val="tx1"/>
                </a:solidFill>
              </a:rPr>
              <a:t> se </a:t>
            </a:r>
            <a:r>
              <a:rPr lang="en-US" dirty="0" err="1">
                <a:solidFill>
                  <a:schemeClr val="tx1"/>
                </a:solidFill>
              </a:rPr>
              <a:t>pueden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recibir</a:t>
            </a:r>
            <a:r>
              <a:rPr lang="en-US" dirty="0">
                <a:solidFill>
                  <a:schemeClr val="tx1"/>
                </a:solidFill>
              </a:rPr>
              <a:t> dentro de 14 días de </a:t>
            </a:r>
            <a:r>
              <a:rPr lang="en-US" dirty="0" err="1">
                <a:solidFill>
                  <a:schemeClr val="tx1"/>
                </a:solidFill>
              </a:rPr>
              <a:t>recibir</a:t>
            </a:r>
            <a:r>
              <a:rPr lang="en-US" dirty="0">
                <a:solidFill>
                  <a:schemeClr val="tx1"/>
                </a:solidFill>
              </a:rPr>
              <a:t> la de COVID-19</a:t>
            </a:r>
          </a:p>
          <a:p>
            <a:pPr marL="0" indent="0">
              <a:buNone/>
            </a:pPr>
            <a:r>
              <a:rPr lang="en-US" sz="1200" dirty="0">
                <a:hlinkClick r:id="rId6"/>
              </a:rPr>
              <a:t>ACIP May 12, 2021 Presentation Slides | Immunization Practices | CDC</a:t>
            </a:r>
            <a:endParaRPr lang="en-US" sz="1200" dirty="0"/>
          </a:p>
        </p:txBody>
      </p:sp>
      <p:pic>
        <p:nvPicPr>
          <p:cNvPr id="17410" name="Picture 2" descr="Home">
            <a:extLst>
              <a:ext uri="{FF2B5EF4-FFF2-40B4-BE49-F238E27FC236}">
                <a16:creationId xmlns:a16="http://schemas.microsoft.com/office/drawing/2014/main" id="{1F7F2080-8EEA-4CAB-8807-E084DFD57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944" y="5987928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8D5E60-B183-EA4D-BD7E-E39E50EB5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0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37"/>
    </mc:Choice>
    <mc:Fallback>
      <p:transition spd="slow" advTm="18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5A6CBF-48E7-45AD-BCBD-65C3B99A5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Vacunas</a:t>
            </a:r>
            <a:r>
              <a:rPr lang="en-US" sz="4000" dirty="0"/>
              <a:t> de </a:t>
            </a:r>
            <a:r>
              <a:rPr lang="en-US" sz="4000" dirty="0" err="1"/>
              <a:t>rutina</a:t>
            </a:r>
            <a:r>
              <a:rPr lang="en-US" sz="4000" dirty="0"/>
              <a:t> para la </a:t>
            </a:r>
            <a:r>
              <a:rPr lang="en-US" sz="4000" dirty="0" err="1"/>
              <a:t>escuela</a:t>
            </a:r>
            <a:r>
              <a:rPr lang="en-US" sz="4000" dirty="0"/>
              <a:t> y contra el COVID-19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7ACE9A-1AEB-4DB8-B32C-A5D760491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2" y="1959428"/>
            <a:ext cx="10515600" cy="408259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Durante la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pandemia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algunos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adolescentes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fallaron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o se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demoraron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recibir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las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vacunas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rutina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para la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escuela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dirty="0" err="1">
                <a:solidFill>
                  <a:schemeClr val="tx1"/>
                </a:solidFill>
              </a:rPr>
              <a:t>Todos</a:t>
            </a:r>
            <a:r>
              <a:rPr lang="en-US" dirty="0">
                <a:solidFill>
                  <a:schemeClr val="tx1"/>
                </a:solidFill>
              </a:rPr>
              <a:t> los </a:t>
            </a:r>
            <a:r>
              <a:rPr lang="en-US" dirty="0" err="1">
                <a:solidFill>
                  <a:schemeClr val="tx1"/>
                </a:solidFill>
              </a:rPr>
              <a:t>adolescentes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deben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recibir</a:t>
            </a:r>
            <a:r>
              <a:rPr lang="en-US" dirty="0">
                <a:solidFill>
                  <a:schemeClr val="tx1"/>
                </a:solidFill>
              </a:rPr>
              <a:t> las </a:t>
            </a:r>
            <a:r>
              <a:rPr lang="en-US" dirty="0" err="1">
                <a:solidFill>
                  <a:schemeClr val="tx1"/>
                </a:solidFill>
              </a:rPr>
              <a:t>vacunas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rutina</a:t>
            </a:r>
            <a:r>
              <a:rPr lang="en-US" dirty="0">
                <a:solidFill>
                  <a:schemeClr val="tx1"/>
                </a:solidFill>
              </a:rPr>
              <a:t> antes de </a:t>
            </a:r>
            <a:r>
              <a:rPr lang="en-US" dirty="0" err="1">
                <a:solidFill>
                  <a:schemeClr val="tx1"/>
                </a:solidFill>
              </a:rPr>
              <a:t>comenzar</a:t>
            </a:r>
            <a:r>
              <a:rPr lang="en-US" dirty="0">
                <a:solidFill>
                  <a:schemeClr val="tx1"/>
                </a:solidFill>
              </a:rPr>
              <a:t> las </a:t>
            </a:r>
            <a:r>
              <a:rPr lang="en-US" dirty="0" err="1">
                <a:solidFill>
                  <a:schemeClr val="tx1"/>
                </a:solidFill>
              </a:rPr>
              <a:t>clases</a:t>
            </a: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 err="1">
                <a:solidFill>
                  <a:schemeClr val="tx1"/>
                </a:solidFill>
              </a:rPr>
              <a:t>Asegurese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ponerse</a:t>
            </a:r>
            <a:r>
              <a:rPr lang="en-US" dirty="0">
                <a:solidFill>
                  <a:schemeClr val="tx1"/>
                </a:solidFill>
              </a:rPr>
              <a:t> al </a:t>
            </a:r>
            <a:r>
              <a:rPr lang="en-US" dirty="0" err="1">
                <a:solidFill>
                  <a:schemeClr val="tx1"/>
                </a:solidFill>
              </a:rPr>
              <a:t>dia</a:t>
            </a:r>
            <a:r>
              <a:rPr lang="en-US" dirty="0">
                <a:solidFill>
                  <a:schemeClr val="tx1"/>
                </a:solidFill>
              </a:rPr>
              <a:t> con </a:t>
            </a:r>
            <a:r>
              <a:rPr lang="en-US" dirty="0" err="1">
                <a:solidFill>
                  <a:schemeClr val="tx1"/>
                </a:solidFill>
              </a:rPr>
              <a:t>todas</a:t>
            </a:r>
            <a:r>
              <a:rPr lang="en-US" dirty="0">
                <a:solidFill>
                  <a:schemeClr val="tx1"/>
                </a:solidFill>
              </a:rPr>
              <a:t> las </a:t>
            </a:r>
            <a:r>
              <a:rPr lang="en-US" dirty="0" err="1">
                <a:solidFill>
                  <a:schemeClr val="tx1"/>
                </a:solidFill>
              </a:rPr>
              <a:t>vacunas</a:t>
            </a: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 err="1">
                <a:solidFill>
                  <a:schemeClr val="tx1"/>
                </a:solidFill>
              </a:rPr>
              <a:t>Consulte</a:t>
            </a:r>
            <a:r>
              <a:rPr lang="en-US" dirty="0">
                <a:solidFill>
                  <a:schemeClr val="tx1"/>
                </a:solidFill>
              </a:rPr>
              <a:t> con el </a:t>
            </a:r>
            <a:r>
              <a:rPr lang="en-US" dirty="0" err="1">
                <a:solidFill>
                  <a:schemeClr val="tx1"/>
                </a:solidFill>
              </a:rPr>
              <a:t>médico</a:t>
            </a:r>
            <a:r>
              <a:rPr lang="en-US" dirty="0">
                <a:solidFill>
                  <a:schemeClr val="tx1"/>
                </a:solidFill>
              </a:rPr>
              <a:t>, y </a:t>
            </a:r>
            <a:r>
              <a:rPr lang="en-US" dirty="0" err="1">
                <a:solidFill>
                  <a:schemeClr val="tx1"/>
                </a:solidFill>
              </a:rPr>
              <a:t>préste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atención</a:t>
            </a:r>
            <a:r>
              <a:rPr lang="en-US" dirty="0">
                <a:solidFill>
                  <a:schemeClr val="tx1"/>
                </a:solidFill>
              </a:rPr>
              <a:t> al </a:t>
            </a:r>
            <a:r>
              <a:rPr lang="en-US" dirty="0" err="1">
                <a:solidFill>
                  <a:schemeClr val="tx1"/>
                </a:solidFill>
              </a:rPr>
              <a:t>siguiente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cuadro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400" dirty="0">
                <a:hlinkClick r:id="rId5"/>
              </a:rPr>
              <a:t>CDC Presentation</a:t>
            </a:r>
            <a:endParaRPr lang="en-US" sz="1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18434" name="Picture 2" descr="Home">
            <a:extLst>
              <a:ext uri="{FF2B5EF4-FFF2-40B4-BE49-F238E27FC236}">
                <a16:creationId xmlns:a16="http://schemas.microsoft.com/office/drawing/2014/main" id="{568D5B4C-89BF-4237-BF37-66F4D90B4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672" y="5571638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7BC97DD-2999-7F42-98E7-62BBFDBF7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1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39"/>
    </mc:Choice>
    <mc:Fallback>
      <p:transition spd="slow" advTm="24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9CBA44-48ED-964E-A6CD-A24C446DA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693" y="404950"/>
            <a:ext cx="9000307" cy="5434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5129E7-A272-8B40-8CAA-4DB9EA888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93" y="1520372"/>
            <a:ext cx="3131050" cy="1314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51D5F6-BC4B-5D45-95B2-80A90D8BDF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08" y="2838268"/>
            <a:ext cx="3063164" cy="1185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CA4498-7C25-F340-865E-7781BE1DAA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9621" y="4812575"/>
            <a:ext cx="3721100" cy="1752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241545-C8E2-A94B-9665-B3FF3C83C5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9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78"/>
    </mc:Choice>
    <mc:Fallback>
      <p:transition spd="slow" advTm="21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74477-CCE2-4634-B6DB-D222C508C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 </a:t>
            </a:r>
            <a:r>
              <a:rPr lang="en-US" dirty="0" err="1"/>
              <a:t>quiere</a:t>
            </a:r>
            <a:r>
              <a:rPr lang="en-US" dirty="0"/>
              <a:t> saber </a:t>
            </a:r>
            <a:r>
              <a:rPr lang="en-US" dirty="0" err="1"/>
              <a:t>cuales</a:t>
            </a:r>
            <a:r>
              <a:rPr lang="en-US" dirty="0"/>
              <a:t> </a:t>
            </a:r>
            <a:r>
              <a:rPr lang="en-US" dirty="0" err="1"/>
              <a:t>vacunas</a:t>
            </a:r>
            <a:r>
              <a:rPr lang="en-US" dirty="0"/>
              <a:t> </a:t>
            </a:r>
            <a:r>
              <a:rPr lang="en-US" dirty="0" err="1"/>
              <a:t>necesita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hijo</a:t>
            </a:r>
            <a:r>
              <a:rPr lang="en-US" dirty="0"/>
              <a:t>/</a:t>
            </a:r>
            <a:r>
              <a:rPr lang="en-US" dirty="0" err="1"/>
              <a:t>hija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34AC2-6D0C-4B4A-87F7-BE4A88F50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69" y="2047696"/>
            <a:ext cx="11138262" cy="3360329"/>
          </a:xfrm>
        </p:spPr>
        <p:txBody>
          <a:bodyPr/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Responda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7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preguntas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cortas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para saber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cuales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vacunas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necesita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</a:p>
          <a:p>
            <a:r>
              <a:rPr 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Las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vacunas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para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niños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adolescentes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se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recomiendan</a:t>
            </a:r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 panose="020B0606030504020204" pitchFamily="34" charset="0"/>
              </a:rPr>
              <a:t>dependiendo</a:t>
            </a:r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 de la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edad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condiciones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de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salud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otros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factores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r>
              <a:rPr lang="en-US" sz="3200" dirty="0" err="1">
                <a:solidFill>
                  <a:srgbClr val="000000"/>
                </a:solidFill>
                <a:latin typeface="Open Sans" panose="020B0606030504020204" pitchFamily="34" charset="0"/>
              </a:rPr>
              <a:t>Haga</a:t>
            </a:r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 click </a:t>
            </a:r>
            <a:r>
              <a:rPr lang="en-US" sz="3200" dirty="0" err="1">
                <a:solidFill>
                  <a:srgbClr val="000000"/>
                </a:solidFill>
                <a:latin typeface="Open Sans" panose="020B0606030504020204" pitchFamily="34" charset="0"/>
              </a:rPr>
              <a:t>en</a:t>
            </a:r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 panose="020B0606030504020204" pitchFamily="34" charset="0"/>
              </a:rPr>
              <a:t>éste</a:t>
            </a:r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 enlace para </a:t>
            </a:r>
            <a:r>
              <a:rPr lang="en-US" sz="3200" dirty="0" err="1">
                <a:solidFill>
                  <a:srgbClr val="000000"/>
                </a:solidFill>
                <a:latin typeface="Open Sans" panose="020B0606030504020204" pitchFamily="34" charset="0"/>
              </a:rPr>
              <a:t>llenar</a:t>
            </a:r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 el </a:t>
            </a:r>
            <a:r>
              <a:rPr lang="en-US" sz="3200" dirty="0" err="1">
                <a:solidFill>
                  <a:srgbClr val="000000"/>
                </a:solidFill>
                <a:latin typeface="Open Sans" panose="020B0606030504020204" pitchFamily="34" charset="0"/>
              </a:rPr>
              <a:t>cuestionario</a:t>
            </a:r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 panose="020B0606030504020204" pitchFamily="34" charset="0"/>
              </a:rPr>
              <a:t>sobre</a:t>
            </a:r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 las </a:t>
            </a:r>
            <a:r>
              <a:rPr lang="en-US" sz="3200" dirty="0" err="1">
                <a:solidFill>
                  <a:srgbClr val="000000"/>
                </a:solidFill>
                <a:latin typeface="Open Sans" panose="020B0606030504020204" pitchFamily="34" charset="0"/>
              </a:rPr>
              <a:t>vacunas</a:t>
            </a:r>
            <a: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  <a:t>: </a:t>
            </a:r>
            <a:br>
              <a:rPr lang="en-US" sz="3200" dirty="0">
                <a:solidFill>
                  <a:srgbClr val="000000"/>
                </a:solidFill>
                <a:latin typeface="Open Sans" panose="020B0606030504020204" pitchFamily="34" charset="0"/>
              </a:rPr>
            </a:br>
            <a:r>
              <a:rPr lang="en-US" sz="3200" dirty="0">
                <a:hlinkClick r:id="rId4"/>
              </a:rPr>
              <a:t>https://www2a.cdc.gov/vaccines/childquiz/default-sp.asp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9458" name="Picture 2" descr="Home">
            <a:extLst>
              <a:ext uri="{FF2B5EF4-FFF2-40B4-BE49-F238E27FC236}">
                <a16:creationId xmlns:a16="http://schemas.microsoft.com/office/drawing/2014/main" id="{2DAAC2AB-61D3-4A6D-912B-9B8C16EA0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521325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32DE472-CB2F-CF48-B157-7DDED87C6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64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24"/>
    </mc:Choice>
    <mc:Fallback>
      <p:transition spd="slow" advTm="25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8101-2293-44B4-BFD4-8A9BD73C8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¡</a:t>
            </a:r>
            <a:r>
              <a:rPr lang="en-US" sz="4000" dirty="0" err="1"/>
              <a:t>Trabajemos</a:t>
            </a:r>
            <a:r>
              <a:rPr lang="en-US" sz="4000" dirty="0"/>
              <a:t> </a:t>
            </a:r>
            <a:r>
              <a:rPr lang="en-US" sz="4000" dirty="0" err="1"/>
              <a:t>juntos</a:t>
            </a:r>
            <a:r>
              <a:rPr lang="en-US" sz="4000" dirty="0"/>
              <a:t> </a:t>
            </a:r>
            <a:r>
              <a:rPr lang="en-US" sz="4000" dirty="0" err="1"/>
              <a:t>todos</a:t>
            </a:r>
            <a:r>
              <a:rPr lang="en-US" sz="4000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A13F8-4244-4F08-BA3B-7A6C27CD6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25" y="1812562"/>
            <a:ext cx="7339151" cy="43513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err="1">
                <a:solidFill>
                  <a:schemeClr val="tx1"/>
                </a:solidFill>
              </a:rPr>
              <a:t>Todos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queremos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regresar</a:t>
            </a:r>
            <a:r>
              <a:rPr lang="en-US" dirty="0">
                <a:solidFill>
                  <a:schemeClr val="tx1"/>
                </a:solidFill>
              </a:rPr>
              <a:t> a la </a:t>
            </a:r>
            <a:r>
              <a:rPr lang="en-US" dirty="0" err="1">
                <a:solidFill>
                  <a:schemeClr val="tx1"/>
                </a:solidFill>
              </a:rPr>
              <a:t>normalidad</a:t>
            </a: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 err="1">
                <a:solidFill>
                  <a:schemeClr val="tx1"/>
                </a:solidFill>
              </a:rPr>
              <a:t>Vacune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toda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familia</a:t>
            </a: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Use </a:t>
            </a:r>
            <a:r>
              <a:rPr lang="en-US" dirty="0" err="1">
                <a:solidFill>
                  <a:schemeClr val="tx1"/>
                </a:solidFill>
              </a:rPr>
              <a:t>mascarilla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donde</a:t>
            </a:r>
            <a:r>
              <a:rPr lang="en-US" dirty="0">
                <a:solidFill>
                  <a:schemeClr val="tx1"/>
                </a:solidFill>
              </a:rPr>
              <a:t> se </a:t>
            </a:r>
            <a:r>
              <a:rPr lang="en-US" dirty="0" err="1">
                <a:solidFill>
                  <a:schemeClr val="tx1"/>
                </a:solidFill>
              </a:rPr>
              <a:t>recomiende</a:t>
            </a: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Practique la </a:t>
            </a:r>
            <a:r>
              <a:rPr lang="en-US" dirty="0" err="1">
                <a:solidFill>
                  <a:schemeClr val="tx1"/>
                </a:solidFill>
              </a:rPr>
              <a:t>distancia</a:t>
            </a:r>
            <a:r>
              <a:rPr lang="en-US" dirty="0">
                <a:solidFill>
                  <a:schemeClr val="tx1"/>
                </a:solidFill>
              </a:rPr>
              <a:t> social </a:t>
            </a:r>
            <a:r>
              <a:rPr lang="en-US" dirty="0" err="1">
                <a:solidFill>
                  <a:schemeClr val="tx1"/>
                </a:solidFill>
              </a:rPr>
              <a:t>cuando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pueda</a:t>
            </a: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 err="1">
                <a:solidFill>
                  <a:schemeClr val="tx1"/>
                </a:solidFill>
              </a:rPr>
              <a:t>Lávese</a:t>
            </a:r>
            <a:r>
              <a:rPr lang="en-US" dirty="0">
                <a:solidFill>
                  <a:schemeClr val="tx1"/>
                </a:solidFill>
              </a:rPr>
              <a:t> las manos </a:t>
            </a:r>
            <a:r>
              <a:rPr lang="en-US" dirty="0" err="1">
                <a:solidFill>
                  <a:schemeClr val="tx1"/>
                </a:solidFill>
              </a:rPr>
              <a:t>frequentemente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Child playing baseball">
            <a:extLst>
              <a:ext uri="{FF2B5EF4-FFF2-40B4-BE49-F238E27FC236}">
                <a16:creationId xmlns:a16="http://schemas.microsoft.com/office/drawing/2014/main" id="{486F4FF9-D8F8-46E1-9D67-87C586E8AA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860" y="1912898"/>
            <a:ext cx="4156364" cy="3605645"/>
          </a:xfrm>
          <a:prstGeom prst="rect">
            <a:avLst/>
          </a:prstGeom>
        </p:spPr>
      </p:pic>
      <p:pic>
        <p:nvPicPr>
          <p:cNvPr id="20482" name="Picture 2" descr="Home">
            <a:extLst>
              <a:ext uri="{FF2B5EF4-FFF2-40B4-BE49-F238E27FC236}">
                <a16:creationId xmlns:a16="http://schemas.microsoft.com/office/drawing/2014/main" id="{CF8F412C-AFA6-4341-925A-87810E0CE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558" y="5781675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71EB70-8872-DD4D-B88C-50CD7B262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7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76"/>
    </mc:Choice>
    <mc:Fallback>
      <p:transition spd="slow" advTm="24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FF6AC-A140-46AF-9848-13C30AF8A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 err="1"/>
              <a:t>Vacuna</a:t>
            </a:r>
            <a:r>
              <a:rPr lang="en-US" dirty="0"/>
              <a:t> del COVID-19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BBE6B70-BCB7-49D7-9679-9EB4EDF8BA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El </a:t>
            </a:r>
            <a:r>
              <a:rPr lang="en-US" dirty="0" err="1">
                <a:solidFill>
                  <a:schemeClr val="tx1"/>
                </a:solidFill>
              </a:rPr>
              <a:t>uso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adolescentes</a:t>
            </a:r>
            <a:r>
              <a:rPr lang="en-US" dirty="0">
                <a:solidFill>
                  <a:schemeClr val="tx1"/>
                </a:solidFill>
              </a:rPr>
              <a:t> de 12 a 15 </a:t>
            </a:r>
            <a:r>
              <a:rPr lang="en-US" dirty="0" err="1">
                <a:solidFill>
                  <a:schemeClr val="tx1"/>
                </a:solidFill>
              </a:rPr>
              <a:t>años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¿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Qué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debo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saber?</a:t>
            </a: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¿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Funciona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?</a:t>
            </a: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¿Es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segura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?</a:t>
            </a:r>
          </a:p>
        </p:txBody>
      </p:sp>
      <p:pic>
        <p:nvPicPr>
          <p:cNvPr id="7" name="Picture 6" descr="Adding bandage on arm">
            <a:extLst>
              <a:ext uri="{FF2B5EF4-FFF2-40B4-BE49-F238E27FC236}">
                <a16:creationId xmlns:a16="http://schemas.microsoft.com/office/drawing/2014/main" id="{0A3DDFCF-E06D-4F73-938A-489D314FD0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13" b="-1"/>
          <a:stretch/>
        </p:blipFill>
        <p:spPr>
          <a:xfrm>
            <a:off x="6172202" y="1333256"/>
            <a:ext cx="5181600" cy="4351338"/>
          </a:xfrm>
          <a:prstGeom prst="rect">
            <a:avLst/>
          </a:prstGeom>
          <a:noFill/>
        </p:spPr>
      </p:pic>
      <p:pic>
        <p:nvPicPr>
          <p:cNvPr id="2050" name="Picture 2" descr="Home">
            <a:extLst>
              <a:ext uri="{FF2B5EF4-FFF2-40B4-BE49-F238E27FC236}">
                <a16:creationId xmlns:a16="http://schemas.microsoft.com/office/drawing/2014/main" id="{D60773BF-040F-4BA2-8B42-BA41E7CBF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862150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4D0B97D-0547-4F44-83AF-C6EDD7481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12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99"/>
    </mc:Choice>
    <mc:Fallback>
      <p:transition spd="slow" advTm="18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9B7E0-0FE2-432B-AC07-18F8877A7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Informativos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0D2A7-BFC0-471B-A3CC-B9FA6DED9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indent="0">
              <a:lnSpc>
                <a:spcPct val="120000"/>
              </a:lnSpc>
            </a:pPr>
            <a:r>
              <a:rPr lang="en-US" sz="3800" b="1" dirty="0" err="1">
                <a:solidFill>
                  <a:schemeClr val="tx1"/>
                </a:solidFill>
              </a:rPr>
              <a:t>Healthychildren.org</a:t>
            </a:r>
            <a:r>
              <a:rPr lang="en-US" sz="3800" b="1" dirty="0">
                <a:solidFill>
                  <a:schemeClr val="tx1"/>
                </a:solidFill>
              </a:rPr>
              <a:t> de la Academia Americana de </a:t>
            </a:r>
            <a:r>
              <a:rPr lang="en-US" sz="3800" b="1" dirty="0" err="1">
                <a:solidFill>
                  <a:schemeClr val="tx1"/>
                </a:solidFill>
              </a:rPr>
              <a:t>Pediatría</a:t>
            </a:r>
            <a:r>
              <a:rPr lang="en-US" sz="3800" b="1" dirty="0">
                <a:solidFill>
                  <a:schemeClr val="tx1"/>
                </a:solidFill>
              </a:rPr>
              <a:t> </a:t>
            </a:r>
            <a:r>
              <a:rPr lang="en-US" sz="3800" b="1" dirty="0" err="1">
                <a:solidFill>
                  <a:schemeClr val="tx1"/>
                </a:solidFill>
              </a:rPr>
              <a:t>responde</a:t>
            </a:r>
            <a:r>
              <a:rPr lang="en-US" sz="3800" b="1" dirty="0">
                <a:solidFill>
                  <a:schemeClr val="tx1"/>
                </a:solidFill>
              </a:rPr>
              <a:t> a </a:t>
            </a:r>
            <a:r>
              <a:rPr lang="en-US" sz="3800" b="1" dirty="0" err="1">
                <a:solidFill>
                  <a:schemeClr val="tx1"/>
                </a:solidFill>
              </a:rPr>
              <a:t>preguntas</a:t>
            </a:r>
            <a:r>
              <a:rPr lang="en-US" sz="3800" b="1" dirty="0">
                <a:solidFill>
                  <a:schemeClr val="tx1"/>
                </a:solidFill>
              </a:rPr>
              <a:t> </a:t>
            </a:r>
            <a:r>
              <a:rPr lang="en-US" sz="3800" b="1" dirty="0" err="1">
                <a:solidFill>
                  <a:schemeClr val="tx1"/>
                </a:solidFill>
              </a:rPr>
              <a:t>frequentes</a:t>
            </a:r>
            <a:r>
              <a:rPr lang="en-US" sz="3800" b="1" dirty="0">
                <a:solidFill>
                  <a:schemeClr val="tx1"/>
                </a:solidFill>
              </a:rPr>
              <a:t> que los padres </a:t>
            </a:r>
            <a:r>
              <a:rPr lang="en-US" sz="3800" b="1" dirty="0" err="1">
                <a:solidFill>
                  <a:schemeClr val="tx1"/>
                </a:solidFill>
              </a:rPr>
              <a:t>pueden</a:t>
            </a:r>
            <a:r>
              <a:rPr lang="en-US" sz="3800" b="1" dirty="0">
                <a:solidFill>
                  <a:schemeClr val="tx1"/>
                </a:solidFill>
              </a:rPr>
              <a:t> </a:t>
            </a:r>
            <a:r>
              <a:rPr lang="en-US" sz="3800" b="1" dirty="0" err="1">
                <a:solidFill>
                  <a:schemeClr val="tx1"/>
                </a:solidFill>
              </a:rPr>
              <a:t>tener</a:t>
            </a:r>
            <a:r>
              <a:rPr lang="en-US" sz="3800" b="1" dirty="0">
                <a:solidFill>
                  <a:schemeClr val="tx1"/>
                </a:solidFill>
              </a:rPr>
              <a:t> </a:t>
            </a:r>
            <a:r>
              <a:rPr lang="en-US" sz="3800" b="1" dirty="0" err="1">
                <a:solidFill>
                  <a:schemeClr val="tx1"/>
                </a:solidFill>
              </a:rPr>
              <a:t>acerca</a:t>
            </a:r>
            <a:r>
              <a:rPr lang="en-US" sz="3800" b="1" dirty="0">
                <a:solidFill>
                  <a:schemeClr val="tx1"/>
                </a:solidFill>
              </a:rPr>
              <a:t> del COVID-19</a:t>
            </a:r>
          </a:p>
          <a:p>
            <a:pPr lvl="1" indent="0">
              <a:lnSpc>
                <a:spcPct val="120000"/>
              </a:lnSpc>
            </a:pPr>
            <a:r>
              <a:rPr lang="en-US" sz="3800" dirty="0">
                <a:solidFill>
                  <a:schemeClr val="tx1"/>
                </a:solidFill>
                <a:hlinkClick r:id="rId4"/>
              </a:rPr>
              <a:t>https://www.healthychildren.org/spanish/health-issues/conditions/covid-19/paginas/the-science-behind-the-covid-19-vaccine-parent-faqs.aspx</a:t>
            </a:r>
            <a:r>
              <a:rPr lang="en-US" sz="3800" dirty="0">
                <a:solidFill>
                  <a:schemeClr val="tx1"/>
                </a:solidFill>
              </a:rPr>
              <a:t> </a:t>
            </a:r>
          </a:p>
          <a:p>
            <a:pPr indent="0">
              <a:lnSpc>
                <a:spcPct val="120000"/>
              </a:lnSpc>
            </a:pPr>
            <a:r>
              <a:rPr lang="en-US" sz="3800" b="1" dirty="0" err="1">
                <a:solidFill>
                  <a:schemeClr val="tx1"/>
                </a:solidFill>
              </a:rPr>
              <a:t>Recursos</a:t>
            </a:r>
            <a:r>
              <a:rPr lang="en-US" sz="3800" b="1" dirty="0">
                <a:solidFill>
                  <a:schemeClr val="tx1"/>
                </a:solidFill>
              </a:rPr>
              <a:t> </a:t>
            </a:r>
            <a:r>
              <a:rPr lang="en-US" sz="3800" b="1" dirty="0" err="1">
                <a:solidFill>
                  <a:schemeClr val="tx1"/>
                </a:solidFill>
              </a:rPr>
              <a:t>en</a:t>
            </a:r>
            <a:r>
              <a:rPr lang="en-US" sz="3800" b="1" dirty="0">
                <a:solidFill>
                  <a:schemeClr val="tx1"/>
                </a:solidFill>
              </a:rPr>
              <a:t> </a:t>
            </a:r>
            <a:r>
              <a:rPr lang="en-US" sz="3800" b="1" dirty="0" err="1">
                <a:solidFill>
                  <a:schemeClr val="tx1"/>
                </a:solidFill>
              </a:rPr>
              <a:t>Español</a:t>
            </a:r>
            <a:r>
              <a:rPr lang="en-US" sz="3800" b="1" dirty="0">
                <a:solidFill>
                  <a:schemeClr val="tx1"/>
                </a:solidFill>
              </a:rPr>
              <a:t> de la Sociedad Americana de </a:t>
            </a:r>
            <a:r>
              <a:rPr lang="en-US" sz="3800" b="1" dirty="0" err="1">
                <a:solidFill>
                  <a:schemeClr val="tx1"/>
                </a:solidFill>
              </a:rPr>
              <a:t>Autismo</a:t>
            </a:r>
            <a:endParaRPr lang="en-US" sz="3800" b="1" dirty="0">
              <a:solidFill>
                <a:schemeClr val="tx1"/>
              </a:solidFill>
            </a:endParaRPr>
          </a:p>
          <a:p>
            <a:pPr lvl="1" indent="0">
              <a:lnSpc>
                <a:spcPct val="120000"/>
              </a:lnSpc>
            </a:pPr>
            <a:r>
              <a:rPr lang="en-US" sz="3800" dirty="0">
                <a:solidFill>
                  <a:schemeClr val="tx1"/>
                </a:solidFill>
                <a:hlinkClick r:id="rId5"/>
              </a:rPr>
              <a:t>https://www.autism-society.org/covid-spanish-resources/</a:t>
            </a:r>
            <a:endParaRPr lang="en-US" sz="3800" dirty="0">
              <a:solidFill>
                <a:schemeClr val="tx1"/>
              </a:solidFill>
            </a:endParaRPr>
          </a:p>
          <a:p>
            <a:pPr indent="0">
              <a:lnSpc>
                <a:spcPct val="120000"/>
              </a:lnSpc>
            </a:pPr>
            <a:r>
              <a:rPr lang="en-US" sz="3800" b="1" dirty="0" err="1">
                <a:solidFill>
                  <a:schemeClr val="tx1"/>
                </a:solidFill>
              </a:rPr>
              <a:t>Calendario</a:t>
            </a:r>
            <a:r>
              <a:rPr lang="en-US" sz="3800" b="1" dirty="0">
                <a:solidFill>
                  <a:schemeClr val="tx1"/>
                </a:solidFill>
              </a:rPr>
              <a:t> de </a:t>
            </a:r>
            <a:r>
              <a:rPr lang="en-US" sz="3800" b="1" dirty="0" err="1">
                <a:solidFill>
                  <a:schemeClr val="tx1"/>
                </a:solidFill>
              </a:rPr>
              <a:t>Vacunación</a:t>
            </a:r>
            <a:r>
              <a:rPr lang="en-US" sz="3800" b="1" dirty="0">
                <a:solidFill>
                  <a:schemeClr val="tx1"/>
                </a:solidFill>
              </a:rPr>
              <a:t>, </a:t>
            </a:r>
            <a:r>
              <a:rPr lang="en-US" sz="3800" b="1" dirty="0" err="1">
                <a:solidFill>
                  <a:schemeClr val="tx1"/>
                </a:solidFill>
              </a:rPr>
              <a:t>Centros</a:t>
            </a:r>
            <a:r>
              <a:rPr lang="en-US" sz="3800" b="1" dirty="0">
                <a:solidFill>
                  <a:schemeClr val="tx1"/>
                </a:solidFill>
              </a:rPr>
              <a:t> para el Control y la </a:t>
            </a:r>
            <a:r>
              <a:rPr lang="en-US" sz="3800" b="1" dirty="0" err="1">
                <a:solidFill>
                  <a:schemeClr val="tx1"/>
                </a:solidFill>
              </a:rPr>
              <a:t>Prevención</a:t>
            </a:r>
            <a:r>
              <a:rPr lang="en-US" sz="3800" b="1" dirty="0">
                <a:solidFill>
                  <a:schemeClr val="tx1"/>
                </a:solidFill>
              </a:rPr>
              <a:t> de </a:t>
            </a:r>
            <a:r>
              <a:rPr lang="en-US" sz="3800" b="1" dirty="0" err="1">
                <a:solidFill>
                  <a:schemeClr val="tx1"/>
                </a:solidFill>
              </a:rPr>
              <a:t>Enfermedades</a:t>
            </a:r>
            <a:endParaRPr lang="en-US" sz="3800" b="1" dirty="0">
              <a:solidFill>
                <a:schemeClr val="tx1"/>
              </a:solidFill>
            </a:endParaRPr>
          </a:p>
          <a:p>
            <a:pPr lvl="1" indent="0">
              <a:lnSpc>
                <a:spcPct val="120000"/>
              </a:lnSpc>
            </a:pPr>
            <a:r>
              <a:rPr lang="en-US" sz="3800" u="sng" dirty="0">
                <a:solidFill>
                  <a:srgbClr val="0563C1"/>
                </a:solidFill>
                <a:hlinkClick r:id="rId6"/>
              </a:rPr>
              <a:t>https://www.cdc.gov/vaccines/schedules/easy-to-read/adolescent-easyread-sp.html</a:t>
            </a:r>
            <a:endParaRPr lang="en-US" sz="3800" u="sng" dirty="0">
              <a:solidFill>
                <a:srgbClr val="0563C1"/>
              </a:solidFill>
            </a:endParaRPr>
          </a:p>
          <a:p>
            <a:pPr indent="0">
              <a:lnSpc>
                <a:spcPct val="120000"/>
              </a:lnSpc>
            </a:pPr>
            <a:r>
              <a:rPr lang="en-US" sz="3800" b="1" dirty="0" err="1">
                <a:solidFill>
                  <a:schemeClr val="tx1"/>
                </a:solidFill>
              </a:rPr>
              <a:t>Cuestionario</a:t>
            </a:r>
            <a:r>
              <a:rPr lang="en-US" sz="3800" b="1" dirty="0">
                <a:solidFill>
                  <a:schemeClr val="tx1"/>
                </a:solidFill>
              </a:rPr>
              <a:t> para </a:t>
            </a:r>
            <a:r>
              <a:rPr lang="en-US" sz="3800" b="1" dirty="0" err="1">
                <a:solidFill>
                  <a:schemeClr val="tx1"/>
                </a:solidFill>
              </a:rPr>
              <a:t>determinar</a:t>
            </a:r>
            <a:r>
              <a:rPr lang="en-US" sz="3800" b="1" dirty="0">
                <a:solidFill>
                  <a:schemeClr val="tx1"/>
                </a:solidFill>
              </a:rPr>
              <a:t> </a:t>
            </a:r>
            <a:r>
              <a:rPr lang="en-US" sz="3800" b="1" dirty="0" err="1">
                <a:solidFill>
                  <a:schemeClr val="tx1"/>
                </a:solidFill>
              </a:rPr>
              <a:t>qué</a:t>
            </a:r>
            <a:r>
              <a:rPr lang="en-US" sz="3800" b="1" dirty="0">
                <a:solidFill>
                  <a:schemeClr val="tx1"/>
                </a:solidFill>
              </a:rPr>
              <a:t> </a:t>
            </a:r>
            <a:r>
              <a:rPr lang="en-US" sz="3800" b="1" dirty="0" err="1">
                <a:solidFill>
                  <a:schemeClr val="tx1"/>
                </a:solidFill>
              </a:rPr>
              <a:t>vacunas</a:t>
            </a:r>
            <a:r>
              <a:rPr lang="en-US" sz="3800" b="1" dirty="0">
                <a:solidFill>
                  <a:schemeClr val="tx1"/>
                </a:solidFill>
              </a:rPr>
              <a:t> </a:t>
            </a:r>
            <a:r>
              <a:rPr lang="en-US" sz="3800" b="1" dirty="0" err="1">
                <a:solidFill>
                  <a:schemeClr val="tx1"/>
                </a:solidFill>
              </a:rPr>
              <a:t>necesita</a:t>
            </a:r>
            <a:endParaRPr lang="en-US" sz="3400" b="1" dirty="0">
              <a:solidFill>
                <a:srgbClr val="201F1E"/>
              </a:solidFill>
            </a:endParaRPr>
          </a:p>
          <a:p>
            <a:pPr lvl="1" indent="0">
              <a:lnSpc>
                <a:spcPct val="120000"/>
              </a:lnSpc>
            </a:pPr>
            <a:r>
              <a:rPr lang="en-US" sz="3800" dirty="0">
                <a:hlinkClick r:id="rId7"/>
              </a:rPr>
              <a:t>https://www2a.cdc.gov/vaccines/childquiz/default-sp.asp</a:t>
            </a:r>
            <a:endParaRPr lang="en-US" sz="3800" dirty="0"/>
          </a:p>
          <a:p>
            <a:pPr indent="0">
              <a:lnSpc>
                <a:spcPct val="120000"/>
              </a:lnSpc>
            </a:pPr>
            <a:r>
              <a:rPr lang="en-US" sz="3800" b="1" dirty="0">
                <a:solidFill>
                  <a:schemeClr val="tx1"/>
                </a:solidFill>
              </a:rPr>
              <a:t>Psychology Today offers points on preparing children and their parents for vaccination against COVID-19 </a:t>
            </a:r>
          </a:p>
          <a:p>
            <a:pPr lvl="1" indent="0">
              <a:lnSpc>
                <a:spcPct val="120000"/>
              </a:lnSpc>
            </a:pPr>
            <a:r>
              <a:rPr lang="en-US" sz="3800" dirty="0">
                <a:solidFill>
                  <a:schemeClr val="tx1"/>
                </a:solidFill>
                <a:hlinkClick r:id="rId8"/>
              </a:rPr>
              <a:t>https://www.psychologytoday.com/intl/blog/pain-explained/202104/preparing-kids-and-parents-covid-vaccines</a:t>
            </a:r>
            <a:endParaRPr lang="en-US" sz="3800" dirty="0">
              <a:solidFill>
                <a:schemeClr val="tx1"/>
              </a:solidFill>
            </a:endParaRPr>
          </a:p>
        </p:txBody>
      </p:sp>
      <p:pic>
        <p:nvPicPr>
          <p:cNvPr id="21506" name="Picture 2" descr="Home">
            <a:extLst>
              <a:ext uri="{FF2B5EF4-FFF2-40B4-BE49-F238E27FC236}">
                <a16:creationId xmlns:a16="http://schemas.microsoft.com/office/drawing/2014/main" id="{A2A1328A-1C61-4D67-969A-32CDB1724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122" y="5702300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E137D8-B7D9-8043-872C-0C25F231E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26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17"/>
    </mc:Choice>
    <mc:Fallback>
      <p:transition spd="slow" advTm="26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CCA4C-8C50-47B9-9915-8DADA0799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¿</a:t>
            </a:r>
            <a:r>
              <a:rPr lang="en-US" dirty="0" err="1"/>
              <a:t>Porqué</a:t>
            </a:r>
            <a:r>
              <a:rPr lang="en-US" dirty="0"/>
              <a:t> hay que </a:t>
            </a:r>
            <a:r>
              <a:rPr lang="en-US" dirty="0" err="1"/>
              <a:t>vacunar</a:t>
            </a:r>
            <a:r>
              <a:rPr lang="en-US" dirty="0"/>
              <a:t> a los </a:t>
            </a:r>
            <a:r>
              <a:rPr lang="en-US" dirty="0" err="1"/>
              <a:t>adolescentes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11DE1-3E77-4151-B906-9C3935CFA9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766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Aún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la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gente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joven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puede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contraer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COVID-19</a:t>
            </a:r>
          </a:p>
          <a:p>
            <a:pPr lvl="1"/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Puede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causar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enfermedad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grave o la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muerte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Entre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más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gente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se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vacuna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, 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más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se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protegen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nuestras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comunidades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La meta es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alcanzar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inmunidad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de group*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 descr="Hands being raised up">
            <a:extLst>
              <a:ext uri="{FF2B5EF4-FFF2-40B4-BE49-F238E27FC236}">
                <a16:creationId xmlns:a16="http://schemas.microsoft.com/office/drawing/2014/main" id="{540DD6AC-38DB-4738-B052-A2206D0629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r="12511" b="-1"/>
          <a:stretch/>
        </p:blipFill>
        <p:spPr>
          <a:xfrm>
            <a:off x="6391735" y="1222723"/>
            <a:ext cx="5042452" cy="423448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28D15C-C2C2-44DE-B6CA-036D9A772195}"/>
              </a:ext>
            </a:extLst>
          </p:cNvPr>
          <p:cNvSpPr txBox="1"/>
          <p:nvPr/>
        </p:nvSpPr>
        <p:spPr>
          <a:xfrm>
            <a:off x="2661179" y="5947392"/>
            <a:ext cx="6251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  <a:r>
              <a:rPr lang="en-US" sz="16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Inmunidad</a:t>
            </a: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 de group (o </a:t>
            </a:r>
            <a:r>
              <a:rPr lang="en-US" sz="16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colectiva</a:t>
            </a: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, o de </a:t>
            </a:r>
            <a:r>
              <a:rPr lang="en-US" sz="16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rebaño</a:t>
            </a: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) </a:t>
            </a:r>
            <a:r>
              <a:rPr lang="en-US" sz="16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sucede</a:t>
            </a: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16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cuando</a:t>
            </a: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 una gran </a:t>
            </a:r>
            <a:r>
              <a:rPr lang="en-US" sz="16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proporción</a:t>
            </a: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 de la </a:t>
            </a:r>
            <a:r>
              <a:rPr lang="en-US" sz="16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comunidad</a:t>
            </a: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 (el group o </a:t>
            </a:r>
            <a:r>
              <a:rPr lang="en-US" sz="16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rebaño</a:t>
            </a: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) se </a:t>
            </a:r>
            <a:r>
              <a:rPr lang="en-US" sz="16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hace</a:t>
            </a: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 immune a una </a:t>
            </a:r>
            <a:r>
              <a:rPr lang="en-US" sz="16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enfermedad</a:t>
            </a: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, y la </a:t>
            </a:r>
            <a:r>
              <a:rPr lang="en-US" sz="16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transmisión</a:t>
            </a: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 de persona a persona es </a:t>
            </a:r>
            <a:r>
              <a:rPr lang="en-US" sz="16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menos</a:t>
            </a: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 probable.</a:t>
            </a:r>
          </a:p>
        </p:txBody>
      </p:sp>
      <p:pic>
        <p:nvPicPr>
          <p:cNvPr id="3074" name="Picture 2" descr="Home">
            <a:extLst>
              <a:ext uri="{FF2B5EF4-FFF2-40B4-BE49-F238E27FC236}">
                <a16:creationId xmlns:a16="http://schemas.microsoft.com/office/drawing/2014/main" id="{62B17BA7-D32D-448A-B844-E95CD0E32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687" y="5702300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A2DC733-6EAE-5C42-843D-4D42257B8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20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55"/>
    </mc:Choice>
    <mc:Fallback>
      <p:transition spd="slow" advTm="76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5829-56A5-4931-9BA1-800FCF322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¿</a:t>
            </a:r>
            <a:r>
              <a:rPr lang="en-US" sz="4000" dirty="0" err="1"/>
              <a:t>Cual</a:t>
            </a:r>
            <a:r>
              <a:rPr lang="en-US" sz="4000" dirty="0"/>
              <a:t> </a:t>
            </a:r>
            <a:r>
              <a:rPr lang="en-US" sz="4000" dirty="0" err="1"/>
              <a:t>vacuna</a:t>
            </a:r>
            <a:r>
              <a:rPr lang="en-US" sz="4000" dirty="0"/>
              <a:t> </a:t>
            </a:r>
            <a:r>
              <a:rPr lang="en-US" sz="4000" dirty="0" err="1"/>
              <a:t>está</a:t>
            </a:r>
            <a:r>
              <a:rPr lang="en-US" sz="4000" dirty="0"/>
              <a:t> </a:t>
            </a:r>
            <a:r>
              <a:rPr lang="en-US" sz="4000" dirty="0" err="1"/>
              <a:t>autorizada</a:t>
            </a:r>
            <a:r>
              <a:rPr lang="en-US" sz="4000" dirty="0"/>
              <a:t> para los </a:t>
            </a:r>
            <a:r>
              <a:rPr lang="en-US" sz="4000" dirty="0" err="1"/>
              <a:t>adolescentes</a:t>
            </a:r>
            <a:r>
              <a:rPr lang="en-US" sz="4000" dirty="0"/>
              <a:t>?</a:t>
            </a:r>
          </a:p>
        </p:txBody>
      </p:sp>
      <p:pic>
        <p:nvPicPr>
          <p:cNvPr id="4" name="Picture 5" descr="Text&#10;&#10;Description automatically generated">
            <a:extLst>
              <a:ext uri="{FF2B5EF4-FFF2-40B4-BE49-F238E27FC236}">
                <a16:creationId xmlns:a16="http://schemas.microsoft.com/office/drawing/2014/main" id="{417EC376-0411-4575-92EF-870DF3E0B9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9026360" y="1300526"/>
            <a:ext cx="2327440" cy="132556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4F39A5-03FF-4793-88BA-0AB859013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96267"/>
            <a:ext cx="10878178" cy="436416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dirty="0" err="1">
                <a:solidFill>
                  <a:schemeClr val="tx1"/>
                </a:solidFill>
              </a:rPr>
              <a:t>Autorizada</a:t>
            </a:r>
            <a:r>
              <a:rPr lang="en-US" dirty="0">
                <a:solidFill>
                  <a:schemeClr val="tx1"/>
                </a:solidFill>
              </a:rPr>
              <a:t>:			Pfizer BioNTech</a:t>
            </a:r>
          </a:p>
          <a:p>
            <a:pPr>
              <a:spcAft>
                <a:spcPts val="1800"/>
              </a:spcAft>
            </a:pPr>
            <a:r>
              <a:rPr lang="en-US" dirty="0" err="1">
                <a:solidFill>
                  <a:schemeClr val="tx1"/>
                </a:solidFill>
              </a:rPr>
              <a:t>Edades</a:t>
            </a:r>
            <a:r>
              <a:rPr lang="en-US" dirty="0">
                <a:solidFill>
                  <a:schemeClr val="tx1"/>
                </a:solidFill>
              </a:rPr>
              <a:t>:				12 </a:t>
            </a:r>
            <a:r>
              <a:rPr lang="en-US" dirty="0" err="1">
                <a:solidFill>
                  <a:schemeClr val="tx1"/>
                </a:solidFill>
              </a:rPr>
              <a:t>años</a:t>
            </a:r>
            <a:r>
              <a:rPr lang="en-US" dirty="0">
                <a:solidFill>
                  <a:schemeClr val="tx1"/>
                </a:solidFill>
              </a:rPr>
              <a:t> y </a:t>
            </a:r>
            <a:r>
              <a:rPr lang="en-US" dirty="0" err="1">
                <a:solidFill>
                  <a:schemeClr val="tx1"/>
                </a:solidFill>
              </a:rPr>
              <a:t>mayores</a:t>
            </a: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1800"/>
              </a:spcAft>
            </a:pPr>
            <a:r>
              <a:rPr lang="en-US" dirty="0" err="1">
                <a:solidFill>
                  <a:schemeClr val="tx1"/>
                </a:solidFill>
              </a:rPr>
              <a:t>Dosis</a:t>
            </a:r>
            <a:r>
              <a:rPr lang="en-US" dirty="0">
                <a:solidFill>
                  <a:schemeClr val="tx1"/>
                </a:solidFill>
              </a:rPr>
              <a:t>: 				2 </a:t>
            </a:r>
            <a:r>
              <a:rPr lang="en-US" dirty="0" err="1">
                <a:solidFill>
                  <a:schemeClr val="tx1"/>
                </a:solidFill>
              </a:rPr>
              <a:t>dosis</a:t>
            </a:r>
            <a:r>
              <a:rPr lang="en-US" dirty="0">
                <a:solidFill>
                  <a:schemeClr val="tx1"/>
                </a:solidFill>
              </a:rPr>
              <a:t> (0.3 mL)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err="1">
                <a:solidFill>
                  <a:schemeClr val="tx1"/>
                </a:solidFill>
              </a:rPr>
              <a:t>Frequencia</a:t>
            </a:r>
            <a:r>
              <a:rPr lang="en-US" dirty="0">
                <a:solidFill>
                  <a:schemeClr val="tx1"/>
                </a:solidFill>
              </a:rPr>
              <a:t>:			3 </a:t>
            </a:r>
            <a:r>
              <a:rPr lang="en-US" dirty="0" err="1">
                <a:solidFill>
                  <a:schemeClr val="tx1"/>
                </a:solidFill>
              </a:rPr>
              <a:t>semanas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separación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err="1">
                <a:solidFill>
                  <a:schemeClr val="tx1"/>
                </a:solidFill>
              </a:rPr>
              <a:t>Ruta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administración</a:t>
            </a:r>
            <a:r>
              <a:rPr lang="en-US" dirty="0">
                <a:solidFill>
                  <a:schemeClr val="tx1"/>
                </a:solidFill>
              </a:rPr>
              <a:t>:	Intramuscular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el </a:t>
            </a:r>
            <a:r>
              <a:rPr lang="en-US" dirty="0" err="1">
                <a:solidFill>
                  <a:schemeClr val="tx1"/>
                </a:solidFill>
              </a:rPr>
              <a:t>músculo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deltoide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err="1">
                <a:solidFill>
                  <a:schemeClr val="tx1"/>
                </a:solidFill>
              </a:rPr>
              <a:t>Contraindicationes</a:t>
            </a:r>
            <a:r>
              <a:rPr lang="en-US" dirty="0">
                <a:solidFill>
                  <a:schemeClr val="tx1"/>
                </a:solidFill>
              </a:rPr>
              <a:t>:		</a:t>
            </a:r>
            <a:r>
              <a:rPr lang="en-US" dirty="0" err="1">
                <a:solidFill>
                  <a:schemeClr val="tx1"/>
                </a:solidFill>
              </a:rPr>
              <a:t>Alergia</a:t>
            </a:r>
            <a:r>
              <a:rPr lang="en-US" dirty="0">
                <a:solidFill>
                  <a:schemeClr val="tx1"/>
                </a:solidFill>
              </a:rPr>
              <a:t> a los </a:t>
            </a:r>
            <a:r>
              <a:rPr lang="en-US" dirty="0" err="1">
                <a:solidFill>
                  <a:schemeClr val="tx1"/>
                </a:solidFill>
              </a:rPr>
              <a:t>ingredientes</a:t>
            </a:r>
            <a:r>
              <a:rPr lang="en-US" dirty="0">
                <a:solidFill>
                  <a:schemeClr val="tx1"/>
                </a:solidFill>
              </a:rPr>
              <a:t> de la </a:t>
            </a:r>
            <a:r>
              <a:rPr lang="en-US" dirty="0" err="1">
                <a:solidFill>
                  <a:schemeClr val="tx1"/>
                </a:solidFill>
              </a:rPr>
              <a:t>vacuna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4098" name="Picture 2" descr="Home">
            <a:extLst>
              <a:ext uri="{FF2B5EF4-FFF2-40B4-BE49-F238E27FC236}">
                <a16:creationId xmlns:a16="http://schemas.microsoft.com/office/drawing/2014/main" id="{36D9AAE1-C6B0-477C-BE36-D39211CCD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815090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E5D9E9-DEFC-F140-8E30-00474632BC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89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547"/>
    </mc:Choice>
    <mc:Fallback>
      <p:transition spd="slow" advTm="77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99774-1761-4D8C-A8F9-9FDB3A9F8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¿</a:t>
            </a:r>
            <a:r>
              <a:rPr lang="en-US" sz="4000" dirty="0" err="1"/>
              <a:t>Qué</a:t>
            </a:r>
            <a:r>
              <a:rPr lang="en-US" sz="4000" dirty="0"/>
              <a:t> es una </a:t>
            </a:r>
            <a:r>
              <a:rPr lang="en-US" sz="4000" dirty="0" err="1"/>
              <a:t>vacuna</a:t>
            </a:r>
            <a:r>
              <a:rPr lang="en-US" sz="4000" dirty="0"/>
              <a:t> de </a:t>
            </a:r>
            <a:r>
              <a:rPr lang="en-US" sz="4000" dirty="0" err="1"/>
              <a:t>ARNm</a:t>
            </a:r>
            <a:r>
              <a:rPr lang="en-US" sz="4000" dirty="0"/>
              <a:t>*?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B1114-7DB8-4CAC-BBA6-FC156DEF1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318" y="1825625"/>
            <a:ext cx="5181600" cy="37704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¿</a:t>
            </a:r>
            <a:r>
              <a:rPr lang="en-US" b="1" dirty="0" err="1">
                <a:solidFill>
                  <a:schemeClr val="tx1"/>
                </a:solidFill>
              </a:rPr>
              <a:t>Cómo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trabaja</a:t>
            </a:r>
            <a:r>
              <a:rPr lang="en-US" b="1" dirty="0">
                <a:solidFill>
                  <a:schemeClr val="tx1"/>
                </a:solidFill>
              </a:rPr>
              <a:t> el </a:t>
            </a:r>
            <a:r>
              <a:rPr lang="en-US" b="1" dirty="0" err="1">
                <a:solidFill>
                  <a:schemeClr val="tx1"/>
                </a:solidFill>
              </a:rPr>
              <a:t>ARNm</a:t>
            </a:r>
            <a:r>
              <a:rPr lang="en-US" b="1" dirty="0">
                <a:solidFill>
                  <a:schemeClr val="tx1"/>
                </a:solidFill>
              </a:rPr>
              <a:t>?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tx1"/>
                </a:solidFill>
              </a:rPr>
              <a:t>ARNm</a:t>
            </a:r>
            <a:r>
              <a:rPr lang="en-US" sz="2400" dirty="0">
                <a:solidFill>
                  <a:schemeClr val="tx1"/>
                </a:solidFill>
              </a:rPr>
              <a:t> es </a:t>
            </a:r>
            <a:r>
              <a:rPr lang="en-US" sz="2400" dirty="0" err="1">
                <a:solidFill>
                  <a:schemeClr val="tx1"/>
                </a:solidFill>
              </a:rPr>
              <a:t>parte</a:t>
            </a:r>
            <a:r>
              <a:rPr lang="en-US" sz="2400" dirty="0">
                <a:solidFill>
                  <a:schemeClr val="tx1"/>
                </a:solidFill>
              </a:rPr>
              <a:t> normal del </a:t>
            </a:r>
            <a:r>
              <a:rPr lang="en-US" sz="2400" dirty="0" err="1">
                <a:solidFill>
                  <a:schemeClr val="tx1"/>
                </a:solidFill>
              </a:rPr>
              <a:t>cuerpo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tx1"/>
                </a:solidFill>
              </a:rPr>
              <a:t>ARNm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elabora</a:t>
            </a:r>
            <a:r>
              <a:rPr lang="en-US" sz="2400" dirty="0">
                <a:solidFill>
                  <a:schemeClr val="tx1"/>
                </a:solidFill>
              </a:rPr>
              <a:t> un </a:t>
            </a:r>
            <a:r>
              <a:rPr lang="en-US" sz="2400" dirty="0" err="1">
                <a:solidFill>
                  <a:schemeClr val="tx1"/>
                </a:solidFill>
              </a:rPr>
              <a:t>plano</a:t>
            </a:r>
            <a:r>
              <a:rPr lang="en-US" sz="2400" dirty="0">
                <a:solidFill>
                  <a:schemeClr val="tx1"/>
                </a:solidFill>
              </a:rPr>
              <a:t> para </a:t>
            </a:r>
            <a:r>
              <a:rPr lang="en-US" sz="2400" dirty="0" err="1">
                <a:solidFill>
                  <a:schemeClr val="tx1"/>
                </a:solidFill>
              </a:rPr>
              <a:t>fabricar</a:t>
            </a:r>
            <a:r>
              <a:rPr lang="en-US" sz="2400" dirty="0">
                <a:solidFill>
                  <a:schemeClr val="tx1"/>
                </a:solidFill>
              </a:rPr>
              <a:t> una </a:t>
            </a:r>
            <a:r>
              <a:rPr lang="en-US" sz="2400" dirty="0" err="1">
                <a:solidFill>
                  <a:schemeClr val="tx1"/>
                </a:solidFill>
              </a:rPr>
              <a:t>proteina</a:t>
            </a:r>
            <a:r>
              <a:rPr lang="en-US" sz="2400" dirty="0">
                <a:solidFill>
                  <a:schemeClr val="tx1"/>
                </a:solidFill>
              </a:rPr>
              <a:t> del coronavirus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El </a:t>
            </a:r>
            <a:r>
              <a:rPr lang="en-US" sz="2400" dirty="0" err="1">
                <a:solidFill>
                  <a:schemeClr val="tx1"/>
                </a:solidFill>
              </a:rPr>
              <a:t>cuerpo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fabrica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anticuerpos</a:t>
            </a:r>
            <a:r>
              <a:rPr lang="en-US" sz="2400" dirty="0">
                <a:solidFill>
                  <a:schemeClr val="tx1"/>
                </a:solidFill>
              </a:rPr>
              <a:t> contra la </a:t>
            </a:r>
            <a:r>
              <a:rPr lang="en-US" sz="2400" dirty="0" err="1">
                <a:solidFill>
                  <a:schemeClr val="tx1"/>
                </a:solidFill>
              </a:rPr>
              <a:t>proteina</a:t>
            </a:r>
            <a:r>
              <a:rPr lang="en-US" sz="2400" dirty="0">
                <a:solidFill>
                  <a:schemeClr val="tx1"/>
                </a:solidFill>
              </a:rPr>
              <a:t>, y </a:t>
            </a:r>
            <a:r>
              <a:rPr lang="en-US" sz="2400" dirty="0" err="1">
                <a:solidFill>
                  <a:schemeClr val="tx1"/>
                </a:solidFill>
              </a:rPr>
              <a:t>esto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crea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inmunidad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8C3A4E-3C16-4EC7-9465-2A5332E609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7549" y="1825625"/>
            <a:ext cx="5815148" cy="37704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¿La </a:t>
            </a:r>
            <a:r>
              <a:rPr lang="en-US" b="1" dirty="0" err="1">
                <a:solidFill>
                  <a:schemeClr val="tx1"/>
                </a:solidFill>
              </a:rPr>
              <a:t>tecnología</a:t>
            </a:r>
            <a:r>
              <a:rPr lang="en-US" b="1" dirty="0">
                <a:solidFill>
                  <a:schemeClr val="tx1"/>
                </a:solidFill>
              </a:rPr>
              <a:t> de </a:t>
            </a:r>
            <a:r>
              <a:rPr lang="en-US" b="1" dirty="0" err="1">
                <a:solidFill>
                  <a:schemeClr val="tx1"/>
                </a:solidFill>
              </a:rPr>
              <a:t>ARNm</a:t>
            </a:r>
            <a:r>
              <a:rPr lang="en-US" b="1" dirty="0">
                <a:solidFill>
                  <a:schemeClr val="tx1"/>
                </a:solidFill>
              </a:rPr>
              <a:t> es </a:t>
            </a:r>
            <a:r>
              <a:rPr lang="en-US" b="1" dirty="0" err="1">
                <a:solidFill>
                  <a:schemeClr val="tx1"/>
                </a:solidFill>
              </a:rPr>
              <a:t>nueva</a:t>
            </a:r>
            <a:r>
              <a:rPr lang="en-US" b="1" dirty="0">
                <a:solidFill>
                  <a:schemeClr val="tx1"/>
                </a:solidFill>
              </a:rPr>
              <a:t>?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No es </a:t>
            </a:r>
            <a:r>
              <a:rPr lang="en-US" sz="2400" dirty="0" err="1">
                <a:solidFill>
                  <a:schemeClr val="tx1"/>
                </a:solidFill>
              </a:rPr>
              <a:t>nueva</a:t>
            </a:r>
            <a:r>
              <a:rPr lang="en-US" sz="2400" dirty="0">
                <a:solidFill>
                  <a:schemeClr val="tx1"/>
                </a:solidFill>
              </a:rPr>
              <a:t>: se ha </a:t>
            </a:r>
            <a:r>
              <a:rPr lang="en-US" sz="2400" dirty="0" err="1">
                <a:solidFill>
                  <a:schemeClr val="tx1"/>
                </a:solidFill>
              </a:rPr>
              <a:t>estudiado</a:t>
            </a:r>
            <a:r>
              <a:rPr lang="en-US" sz="2400" dirty="0">
                <a:solidFill>
                  <a:schemeClr val="tx1"/>
                </a:solidFill>
              </a:rPr>
              <a:t> al </a:t>
            </a:r>
            <a:r>
              <a:rPr lang="en-US" sz="2400" dirty="0" err="1">
                <a:solidFill>
                  <a:schemeClr val="tx1"/>
                </a:solidFill>
              </a:rPr>
              <a:t>rededor</a:t>
            </a:r>
            <a:r>
              <a:rPr lang="en-US" sz="2400" dirty="0">
                <a:solidFill>
                  <a:schemeClr val="tx1"/>
                </a:solidFill>
              </a:rPr>
              <a:t> de 10 </a:t>
            </a:r>
            <a:r>
              <a:rPr lang="en-US" sz="2400" dirty="0" err="1">
                <a:solidFill>
                  <a:schemeClr val="tx1"/>
                </a:solidFill>
              </a:rPr>
              <a:t>años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en</a:t>
            </a:r>
            <a:r>
              <a:rPr lang="en-US" sz="2400" dirty="0">
                <a:solidFill>
                  <a:schemeClr val="tx1"/>
                </a:solidFill>
              </a:rPr>
              <a:t> la </a:t>
            </a:r>
            <a:r>
              <a:rPr lang="en-US" sz="2400" dirty="0" err="1">
                <a:solidFill>
                  <a:schemeClr val="tx1"/>
                </a:solidFill>
              </a:rPr>
              <a:t>prevención</a:t>
            </a:r>
            <a:r>
              <a:rPr lang="en-US" sz="2400" dirty="0">
                <a:solidFill>
                  <a:schemeClr val="tx1"/>
                </a:solidFill>
              </a:rPr>
              <a:t> del cancer, influenza y el virus del Zika</a:t>
            </a: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tx1"/>
                </a:solidFill>
              </a:rPr>
              <a:t>Vacunas</a:t>
            </a:r>
            <a:r>
              <a:rPr lang="en-US" sz="2400" dirty="0">
                <a:solidFill>
                  <a:schemeClr val="tx1"/>
                </a:solidFill>
              </a:rPr>
              <a:t> de </a:t>
            </a:r>
            <a:r>
              <a:rPr lang="en-US" sz="2400" dirty="0" err="1">
                <a:solidFill>
                  <a:schemeClr val="tx1"/>
                </a:solidFill>
              </a:rPr>
              <a:t>ARNm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trabajan</a:t>
            </a:r>
            <a:r>
              <a:rPr lang="en-US" sz="2400" dirty="0">
                <a:solidFill>
                  <a:schemeClr val="tx1"/>
                </a:solidFill>
              </a:rPr>
              <a:t> con una </a:t>
            </a:r>
            <a:r>
              <a:rPr lang="en-US" sz="2400" dirty="0" err="1">
                <a:solidFill>
                  <a:schemeClr val="tx1"/>
                </a:solidFill>
              </a:rPr>
              <a:t>plantilla</a:t>
            </a:r>
            <a:r>
              <a:rPr lang="en-US" sz="2400" dirty="0">
                <a:solidFill>
                  <a:schemeClr val="tx1"/>
                </a:solidFill>
              </a:rPr>
              <a:t> o </a:t>
            </a:r>
            <a:r>
              <a:rPr lang="en-US" sz="2400" dirty="0" err="1">
                <a:solidFill>
                  <a:schemeClr val="tx1"/>
                </a:solidFill>
              </a:rPr>
              <a:t>plano</a:t>
            </a:r>
            <a:r>
              <a:rPr lang="en-US" sz="2400" dirty="0">
                <a:solidFill>
                  <a:schemeClr val="tx1"/>
                </a:solidFill>
              </a:rPr>
              <a:t>, y </a:t>
            </a:r>
            <a:r>
              <a:rPr lang="en-US" sz="2400" dirty="0" err="1">
                <a:solidFill>
                  <a:schemeClr val="tx1"/>
                </a:solidFill>
              </a:rPr>
              <a:t>pueden</a:t>
            </a:r>
            <a:r>
              <a:rPr lang="en-US" sz="2400" dirty="0">
                <a:solidFill>
                  <a:schemeClr val="tx1"/>
                </a:solidFill>
              </a:rPr>
              <a:t> ser </a:t>
            </a:r>
            <a:r>
              <a:rPr lang="en-US" sz="2400" dirty="0" err="1">
                <a:solidFill>
                  <a:schemeClr val="tx1"/>
                </a:solidFill>
              </a:rPr>
              <a:t>creadas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rápidamente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tx1"/>
                </a:solidFill>
              </a:rPr>
              <a:t>Vacunas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tradicionales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varicela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tétano</a:t>
            </a:r>
            <a:r>
              <a:rPr lang="en-US" sz="2400" dirty="0">
                <a:solidFill>
                  <a:schemeClr val="tx1"/>
                </a:solidFill>
              </a:rPr>
              <a:t>, influenza) toman </a:t>
            </a:r>
            <a:r>
              <a:rPr lang="en-US" sz="2400" dirty="0" err="1">
                <a:solidFill>
                  <a:schemeClr val="tx1"/>
                </a:solidFill>
              </a:rPr>
              <a:t>más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tiempo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Graphic 2" descr="Covid-19 outline">
            <a:extLst>
              <a:ext uri="{FF2B5EF4-FFF2-40B4-BE49-F238E27FC236}">
                <a16:creationId xmlns:a16="http://schemas.microsoft.com/office/drawing/2014/main" id="{15A18F6F-FB69-4152-98A4-56C000BC4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39223" y="776288"/>
            <a:ext cx="914400" cy="914400"/>
          </a:xfrm>
          <a:prstGeom prst="rect">
            <a:avLst/>
          </a:prstGeom>
        </p:spPr>
      </p:pic>
      <p:pic>
        <p:nvPicPr>
          <p:cNvPr id="5122" name="Picture 2" descr="Home">
            <a:extLst>
              <a:ext uri="{FF2B5EF4-FFF2-40B4-BE49-F238E27FC236}">
                <a16:creationId xmlns:a16="http://schemas.microsoft.com/office/drawing/2014/main" id="{F24E2420-AD5E-4E1B-9B6F-2CE6D2822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123" y="5596042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B5408D-AA0E-6442-821C-13EE3E9F384E}"/>
              </a:ext>
            </a:extLst>
          </p:cNvPr>
          <p:cNvSpPr txBox="1"/>
          <p:nvPr/>
        </p:nvSpPr>
        <p:spPr>
          <a:xfrm>
            <a:off x="838199" y="5272876"/>
            <a:ext cx="489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US" dirty="0" err="1"/>
              <a:t>ARNm</a:t>
            </a:r>
            <a:r>
              <a:rPr lang="en-US" dirty="0"/>
              <a:t> se </a:t>
            </a:r>
            <a:r>
              <a:rPr lang="en-US" dirty="0" err="1"/>
              <a:t>conoce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mRNA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Inglés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Significa</a:t>
            </a:r>
            <a:r>
              <a:rPr lang="en-US" dirty="0"/>
              <a:t> </a:t>
            </a:r>
            <a:r>
              <a:rPr lang="en-US" b="1" i="1" dirty="0" err="1"/>
              <a:t>ácido</a:t>
            </a:r>
            <a:r>
              <a:rPr lang="en-US" b="1" i="1" dirty="0"/>
              <a:t> </a:t>
            </a:r>
            <a:r>
              <a:rPr lang="en-US" b="1" i="1" dirty="0" err="1"/>
              <a:t>ribunocléico</a:t>
            </a:r>
            <a:r>
              <a:rPr lang="en-US" b="1" i="1" dirty="0"/>
              <a:t> </a:t>
            </a:r>
            <a:r>
              <a:rPr lang="en-US" b="1" i="1" dirty="0" err="1"/>
              <a:t>mensajero</a:t>
            </a:r>
            <a:endParaRPr lang="en-US" b="1" i="1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CEA2199-1EF6-1C4B-9440-37FCBE873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25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267"/>
    </mc:Choice>
    <mc:Fallback>
      <p:transition spd="slow" advTm="118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0C455F-ED55-42B8-A28B-8A87269D2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863" y="-110364"/>
            <a:ext cx="11556274" cy="1325563"/>
          </a:xfrm>
        </p:spPr>
        <p:txBody>
          <a:bodyPr>
            <a:normAutofit/>
          </a:bodyPr>
          <a:lstStyle/>
          <a:p>
            <a:r>
              <a:rPr lang="en-US" sz="4000" dirty="0"/>
              <a:t>¿</a:t>
            </a:r>
            <a:r>
              <a:rPr lang="en-US" sz="4000" dirty="0" err="1"/>
              <a:t>Cómo</a:t>
            </a:r>
            <a:r>
              <a:rPr lang="en-US" sz="4000" dirty="0"/>
              <a:t> </a:t>
            </a:r>
            <a:r>
              <a:rPr lang="en-US" sz="4000" dirty="0" err="1"/>
              <a:t>funcionan</a:t>
            </a:r>
            <a:r>
              <a:rPr lang="en-US" sz="4000" dirty="0"/>
              <a:t> las </a:t>
            </a:r>
            <a:r>
              <a:rPr lang="en-US" sz="4000" dirty="0" err="1"/>
              <a:t>vacunas</a:t>
            </a:r>
            <a:r>
              <a:rPr lang="en-US" sz="4000" dirty="0"/>
              <a:t> de </a:t>
            </a:r>
            <a:r>
              <a:rPr lang="en-US" sz="4000" dirty="0" err="1"/>
              <a:t>ARNm</a:t>
            </a:r>
            <a:r>
              <a:rPr lang="en-US" sz="4000" dirty="0"/>
              <a:t>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9D9A34-5A14-4998-86A8-25EA6DAC5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5319" y="5765111"/>
            <a:ext cx="5795093" cy="45281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sz="1800" dirty="0" err="1">
                <a:solidFill>
                  <a:schemeClr val="tx1"/>
                </a:solidFill>
              </a:rPr>
              <a:t>Haga</a:t>
            </a:r>
            <a:r>
              <a:rPr lang="en-US" sz="1800" dirty="0">
                <a:solidFill>
                  <a:schemeClr val="tx1"/>
                </a:solidFill>
              </a:rPr>
              <a:t> click </a:t>
            </a:r>
            <a:r>
              <a:rPr lang="en-US" sz="1800" dirty="0" err="1">
                <a:solidFill>
                  <a:schemeClr val="tx1"/>
                </a:solidFill>
              </a:rPr>
              <a:t>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éste</a:t>
            </a:r>
            <a:r>
              <a:rPr lang="en-US" sz="1800" dirty="0">
                <a:solidFill>
                  <a:schemeClr val="tx1"/>
                </a:solidFill>
              </a:rPr>
              <a:t> enlace para </a:t>
            </a:r>
            <a:r>
              <a:rPr lang="en-US" sz="1800" dirty="0" err="1">
                <a:solidFill>
                  <a:schemeClr val="tx1"/>
                </a:solidFill>
              </a:rPr>
              <a:t>ver</a:t>
            </a:r>
            <a:r>
              <a:rPr lang="en-US" sz="1800" dirty="0">
                <a:solidFill>
                  <a:schemeClr val="tx1"/>
                </a:solidFill>
              </a:rPr>
              <a:t> un video de 2 </a:t>
            </a:r>
            <a:r>
              <a:rPr lang="en-US" sz="1800" dirty="0" err="1">
                <a:solidFill>
                  <a:schemeClr val="tx1"/>
                </a:solidFill>
              </a:rPr>
              <a:t>minutos</a:t>
            </a:r>
            <a:endParaRPr lang="en-US" sz="1800" dirty="0"/>
          </a:p>
        </p:txBody>
      </p:sp>
      <p:pic>
        <p:nvPicPr>
          <p:cNvPr id="6146" name="Picture 2" descr="Home">
            <a:extLst>
              <a:ext uri="{FF2B5EF4-FFF2-40B4-BE49-F238E27FC236}">
                <a16:creationId xmlns:a16="http://schemas.microsoft.com/office/drawing/2014/main" id="{BFA9EB6E-3B49-4185-BD10-6DB43B9DB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656" y="5702300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nline Media 2" descr="¿Cómo funcionan las vacunas de ARNm? Esto es lo que debe saber">
            <a:hlinkClick r:id="" action="ppaction://media"/>
            <a:extLst>
              <a:ext uri="{FF2B5EF4-FFF2-40B4-BE49-F238E27FC236}">
                <a16:creationId xmlns:a16="http://schemas.microsoft.com/office/drawing/2014/main" id="{7E5E0327-02B1-7143-BF24-DBAE9C7254B8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1935480" y="943030"/>
            <a:ext cx="8321040" cy="4701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904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830"/>
    </mc:Choice>
    <mc:Fallback>
      <p:transition spd="slow" advTm="130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9028" objId="3"/>
        <p14:stopEvt time="130830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376CBB-AC7E-4BB6-A8D8-25A0AE091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365125"/>
            <a:ext cx="1082910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Más </a:t>
            </a:r>
            <a:r>
              <a:rPr lang="en-US" sz="4000" dirty="0" err="1"/>
              <a:t>datos</a:t>
            </a:r>
            <a:r>
              <a:rPr lang="en-US" sz="4000" dirty="0"/>
              <a:t> </a:t>
            </a:r>
            <a:r>
              <a:rPr lang="en-US" sz="4000" dirty="0" err="1"/>
              <a:t>acerca</a:t>
            </a:r>
            <a:r>
              <a:rPr lang="en-US" sz="4000" dirty="0"/>
              <a:t> de la </a:t>
            </a:r>
            <a:r>
              <a:rPr lang="en-US" sz="4000" dirty="0" err="1"/>
              <a:t>vacuna</a:t>
            </a:r>
            <a:r>
              <a:rPr lang="en-US" sz="4000" dirty="0"/>
              <a:t> </a:t>
            </a:r>
            <a:r>
              <a:rPr lang="en-US" sz="4000" dirty="0" err="1"/>
              <a:t>ARNm</a:t>
            </a:r>
            <a:endParaRPr lang="en-US" sz="4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320685-6E93-479F-ADEF-8A5C3402F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9545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No </a:t>
            </a:r>
            <a:r>
              <a:rPr lang="en-US" dirty="0" err="1">
                <a:solidFill>
                  <a:schemeClr val="tx1"/>
                </a:solidFill>
              </a:rPr>
              <a:t>puede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causar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dar</a:t>
            </a:r>
            <a:r>
              <a:rPr lang="en-US" dirty="0">
                <a:solidFill>
                  <a:schemeClr val="tx1"/>
                </a:solidFill>
              </a:rPr>
              <a:t> COVID-19</a:t>
            </a:r>
          </a:p>
          <a:p>
            <a:pPr marL="9715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La </a:t>
            </a:r>
            <a:r>
              <a:rPr lang="en-US" sz="2800" dirty="0" err="1">
                <a:solidFill>
                  <a:schemeClr val="tx1"/>
                </a:solidFill>
              </a:rPr>
              <a:t>vacuna</a:t>
            </a:r>
            <a:r>
              <a:rPr lang="en-US" sz="2800" dirty="0">
                <a:solidFill>
                  <a:schemeClr val="tx1"/>
                </a:solidFill>
              </a:rPr>
              <a:t> no </a:t>
            </a:r>
            <a:r>
              <a:rPr lang="en-US" sz="2800" dirty="0" err="1">
                <a:solidFill>
                  <a:schemeClr val="tx1"/>
                </a:solidFill>
              </a:rPr>
              <a:t>contiene</a:t>
            </a:r>
            <a:r>
              <a:rPr lang="en-US" sz="2800" dirty="0">
                <a:solidFill>
                  <a:schemeClr val="tx1"/>
                </a:solidFill>
              </a:rPr>
              <a:t> el virus del COVID-19</a:t>
            </a:r>
          </a:p>
          <a:p>
            <a:pPr marL="5143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No </a:t>
            </a:r>
            <a:r>
              <a:rPr lang="en-US" dirty="0" err="1">
                <a:solidFill>
                  <a:schemeClr val="tx1"/>
                </a:solidFill>
              </a:rPr>
              <a:t>interfiere</a:t>
            </a:r>
            <a:r>
              <a:rPr lang="en-US" dirty="0">
                <a:solidFill>
                  <a:schemeClr val="tx1"/>
                </a:solidFill>
              </a:rPr>
              <a:t> con el ADN</a:t>
            </a:r>
          </a:p>
          <a:p>
            <a:pPr marL="971550" lvl="1" indent="-285750">
              <a:spcBef>
                <a:spcPts val="1200"/>
              </a:spcBef>
            </a:pP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El </a:t>
            </a:r>
            <a:r>
              <a:rPr lang="en-US" sz="2800" dirty="0" err="1">
                <a:solidFill>
                  <a:schemeClr val="tx1"/>
                </a:solidFill>
                <a:latin typeface="Arial"/>
                <a:cs typeface="Arial"/>
              </a:rPr>
              <a:t>ARNm</a:t>
            </a: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/>
                <a:cs typeface="Arial"/>
              </a:rPr>
              <a:t>nunca</a:t>
            </a: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/>
                <a:cs typeface="Arial"/>
              </a:rPr>
              <a:t>entra</a:t>
            </a: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/>
                <a:cs typeface="Arial"/>
              </a:rPr>
              <a:t>en</a:t>
            </a: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 el </a:t>
            </a:r>
            <a:r>
              <a:rPr lang="en-US" sz="2800" dirty="0" err="1">
                <a:solidFill>
                  <a:schemeClr val="tx1"/>
                </a:solidFill>
                <a:latin typeface="Arial"/>
                <a:cs typeface="Arial"/>
              </a:rPr>
              <a:t>nucleo</a:t>
            </a: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 de las </a:t>
            </a:r>
            <a:r>
              <a:rPr lang="en-US" sz="2800" dirty="0" err="1">
                <a:solidFill>
                  <a:schemeClr val="tx1"/>
                </a:solidFill>
                <a:latin typeface="Arial"/>
                <a:cs typeface="Arial"/>
              </a:rPr>
              <a:t>células</a:t>
            </a: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/>
                <a:cs typeface="Arial"/>
              </a:rPr>
              <a:t>donde</a:t>
            </a: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 se </a:t>
            </a:r>
            <a:r>
              <a:rPr lang="en-US" sz="2800" dirty="0" err="1">
                <a:solidFill>
                  <a:schemeClr val="tx1"/>
                </a:solidFill>
                <a:latin typeface="Arial"/>
                <a:cs typeface="Arial"/>
              </a:rPr>
              <a:t>encuentra</a:t>
            </a: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 el ADN</a:t>
            </a:r>
          </a:p>
          <a:p>
            <a:pPr marL="971550" lvl="1" indent="-285750">
              <a:spcBef>
                <a:spcPts val="1200"/>
              </a:spcBef>
            </a:pP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Las </a:t>
            </a:r>
            <a:r>
              <a:rPr lang="en-US" sz="2800" dirty="0" err="1">
                <a:solidFill>
                  <a:schemeClr val="tx1"/>
                </a:solidFill>
                <a:latin typeface="Arial"/>
                <a:cs typeface="Arial"/>
              </a:rPr>
              <a:t>células</a:t>
            </a: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/>
                <a:cs typeface="Arial"/>
              </a:rPr>
              <a:t>descomponen</a:t>
            </a: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 el </a:t>
            </a:r>
            <a:r>
              <a:rPr lang="en-US" sz="2800" dirty="0" err="1">
                <a:solidFill>
                  <a:schemeClr val="tx1"/>
                </a:solidFill>
                <a:latin typeface="Arial"/>
                <a:cs typeface="Arial"/>
              </a:rPr>
              <a:t>ARNm</a:t>
            </a: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/>
                <a:cs typeface="Arial"/>
              </a:rPr>
              <a:t>despues</a:t>
            </a: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 de </a:t>
            </a:r>
            <a:r>
              <a:rPr lang="en-US" sz="2800" dirty="0" err="1">
                <a:solidFill>
                  <a:schemeClr val="tx1"/>
                </a:solidFill>
                <a:latin typeface="Arial"/>
                <a:cs typeface="Arial"/>
              </a:rPr>
              <a:t>fabricar</a:t>
            </a: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 la </a:t>
            </a:r>
            <a:r>
              <a:rPr lang="en-US" sz="2800" dirty="0" err="1">
                <a:solidFill>
                  <a:schemeClr val="tx1"/>
                </a:solidFill>
                <a:latin typeface="Arial"/>
                <a:cs typeface="Arial"/>
              </a:rPr>
              <a:t>proteina</a:t>
            </a: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 que </a:t>
            </a:r>
            <a:r>
              <a:rPr lang="en-US" sz="2800" dirty="0" err="1">
                <a:solidFill>
                  <a:schemeClr val="tx1"/>
                </a:solidFill>
                <a:latin typeface="Arial"/>
                <a:cs typeface="Arial"/>
              </a:rPr>
              <a:t>ayuda</a:t>
            </a: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 a </a:t>
            </a:r>
            <a:r>
              <a:rPr lang="en-US" sz="2800" dirty="0" err="1">
                <a:solidFill>
                  <a:schemeClr val="tx1"/>
                </a:solidFill>
                <a:latin typeface="Arial"/>
                <a:cs typeface="Arial"/>
              </a:rPr>
              <a:t>proteger</a:t>
            </a: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 a las personas contra el COVID-19</a:t>
            </a:r>
            <a:endParaRPr lang="en-US" dirty="0">
              <a:solidFill>
                <a:schemeClr val="tx1"/>
              </a:solidFill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7170" name="Picture 2" descr="Home">
            <a:extLst>
              <a:ext uri="{FF2B5EF4-FFF2-40B4-BE49-F238E27FC236}">
                <a16:creationId xmlns:a16="http://schemas.microsoft.com/office/drawing/2014/main" id="{FDDBA15B-CD6C-4E32-8304-49F3084A1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702300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76ECAD-56EE-6240-88C5-7D2DC5BF7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8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26"/>
    </mc:Choice>
    <mc:Fallback>
      <p:transition spd="slow" advTm="46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200F84A-04C7-49A8-B6BD-DAB6BC1B2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Desarrollo de la </a:t>
            </a:r>
            <a:r>
              <a:rPr lang="en-US" dirty="0" err="1"/>
              <a:t>Vacuna</a:t>
            </a:r>
            <a:r>
              <a:rPr lang="en-US" dirty="0"/>
              <a:t> de Pfizer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3D8F5F84-E7BB-4DAF-A83D-B62DB8000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50" y="1443787"/>
            <a:ext cx="8020899" cy="4351338"/>
          </a:xfr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DBAFDE-9AEE-43CB-A941-1135A139C6EF}"/>
              </a:ext>
            </a:extLst>
          </p:cNvPr>
          <p:cNvSpPr txBox="1"/>
          <p:nvPr/>
        </p:nvSpPr>
        <p:spPr>
          <a:xfrm>
            <a:off x="2477435" y="6110585"/>
            <a:ext cx="520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https://www.pfizer.com/science/coronavirus/vaccine/about-our-landmark-trial</a:t>
            </a:r>
            <a:r>
              <a:rPr lang="en-US" dirty="0"/>
              <a:t> </a:t>
            </a:r>
          </a:p>
        </p:txBody>
      </p:sp>
      <p:pic>
        <p:nvPicPr>
          <p:cNvPr id="9218" name="Picture 2" descr="Home">
            <a:extLst>
              <a:ext uri="{FF2B5EF4-FFF2-40B4-BE49-F238E27FC236}">
                <a16:creationId xmlns:a16="http://schemas.microsoft.com/office/drawing/2014/main" id="{4E3EBCDB-64FD-410E-9C10-9F1ACBC1D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962" y="5966341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9E683F-8205-3445-9B8A-1C4127DAA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6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79"/>
    </mc:Choice>
    <mc:Fallback>
      <p:transition spd="slow" advTm="50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3FFD9-90FA-49E0-9274-B66A2F453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69" y="260621"/>
            <a:ext cx="11138262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Eficacia</a:t>
            </a:r>
            <a:r>
              <a:rPr lang="en-US" sz="4000" dirty="0"/>
              <a:t> de la </a:t>
            </a:r>
            <a:r>
              <a:rPr lang="en-US" sz="4000" dirty="0" err="1"/>
              <a:t>Vacuna</a:t>
            </a:r>
            <a:r>
              <a:rPr lang="en-US" sz="4000" dirty="0"/>
              <a:t> Contra COVID-19 de Pfizer </a:t>
            </a:r>
            <a:r>
              <a:rPr lang="en-US" sz="4000" dirty="0" err="1"/>
              <a:t>en</a:t>
            </a:r>
            <a:r>
              <a:rPr lang="en-US" sz="4000" dirty="0"/>
              <a:t> </a:t>
            </a:r>
            <a:r>
              <a:rPr lang="en-US" sz="4000" dirty="0" err="1"/>
              <a:t>Adolescentes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ABB7F-2D26-40DB-B2C6-F5FD30837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05885"/>
            <a:ext cx="10515600" cy="871078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26262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dirty="0">
                <a:hlinkClick r:id="rId4"/>
              </a:rPr>
              <a:t>ACIP May 12, 2021 Presentation Slides | Immunization Practices | CDC</a:t>
            </a:r>
            <a:endParaRPr lang="en-US" sz="1200" dirty="0">
              <a:solidFill>
                <a:srgbClr val="26262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1"/>
            <a:endParaRPr lang="en-US" sz="2800" dirty="0">
              <a:solidFill>
                <a:srgbClr val="262626"/>
              </a:solidFill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E8932C-FC49-A44C-9BFD-F6E5E30C9B24}"/>
              </a:ext>
            </a:extLst>
          </p:cNvPr>
          <p:cNvSpPr/>
          <p:nvPr/>
        </p:nvSpPr>
        <p:spPr>
          <a:xfrm>
            <a:off x="2629989" y="1690688"/>
            <a:ext cx="6932022" cy="1810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Estudio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clinico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adolescentes</a:t>
            </a:r>
            <a:endParaRPr lang="en-US" sz="3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1,983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voluntarios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Edades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 12 –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años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FFFBEB-6EEC-0649-962A-1471456549D5}"/>
              </a:ext>
            </a:extLst>
          </p:cNvPr>
          <p:cNvSpPr/>
          <p:nvPr/>
        </p:nvSpPr>
        <p:spPr>
          <a:xfrm>
            <a:off x="666717" y="4058780"/>
            <a:ext cx="3918346" cy="153519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1,005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recibieron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vacuna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contra COVID-19 de Pfizer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60930E-5915-354C-BB05-529CF8E61FC9}"/>
              </a:ext>
            </a:extLst>
          </p:cNvPr>
          <p:cNvSpPr/>
          <p:nvPr/>
        </p:nvSpPr>
        <p:spPr>
          <a:xfrm>
            <a:off x="7778420" y="4075616"/>
            <a:ext cx="3575384" cy="15351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978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recibieron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placebo</a:t>
            </a:r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F13F26F6-BBEF-8B4A-B5EE-DECAA5414F2D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 rot="5400000">
            <a:off x="4081963" y="2044742"/>
            <a:ext cx="557965" cy="347011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9D8FA76D-9846-A344-A55B-26F4B8A07CF6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rot="16200000" flipH="1">
            <a:off x="7543656" y="2053159"/>
            <a:ext cx="574801" cy="3470112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Home">
            <a:extLst>
              <a:ext uri="{FF2B5EF4-FFF2-40B4-BE49-F238E27FC236}">
                <a16:creationId xmlns:a16="http://schemas.microsoft.com/office/drawing/2014/main" id="{8928E893-A07B-4009-BFAD-89ABB7AAB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2" y="5790325"/>
            <a:ext cx="28575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BE20A71-83ED-6A41-BC4C-8CAE02043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18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32"/>
    </mc:Choice>
    <mc:Fallback>
      <p:transition spd="slow" advTm="21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armacy PPT Template 2021.potx" id="{3455E1B4-150B-4C52-B479-895B3D26F956}" vid="{83BC8FED-44CF-4C38-BA78-E2CE314C00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9FB44D41244F4F949145750550088E" ma:contentTypeVersion="10" ma:contentTypeDescription="Create a new document." ma:contentTypeScope="" ma:versionID="0dc41e10328f529c03cc65eb2313f4f7">
  <xsd:schema xmlns:xsd="http://www.w3.org/2001/XMLSchema" xmlns:xs="http://www.w3.org/2001/XMLSchema" xmlns:p="http://schemas.microsoft.com/office/2006/metadata/properties" xmlns:ns2="31e0e25a-fcdc-4ee2-82da-bb7cf063010a" xmlns:ns3="ed3242d6-64f4-4b56-9248-94560c18634c" targetNamespace="http://schemas.microsoft.com/office/2006/metadata/properties" ma:root="true" ma:fieldsID="1cc4d80ada9077823a5dec84b0395534" ns2:_="" ns3:_="">
    <xsd:import namespace="31e0e25a-fcdc-4ee2-82da-bb7cf063010a"/>
    <xsd:import namespace="ed3242d6-64f4-4b56-9248-94560c1863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e0e25a-fcdc-4ee2-82da-bb7cf06301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3242d6-64f4-4b56-9248-94560c18634c" elementFormDefault="qualified">
    <xsd:import namespace="http://schemas.microsoft.com/office/2006/documentManagement/types"/>
    <xsd:import namespace="http://schemas.microsoft.com/office/infopath/2007/PartnerControls"/>
    <xsd:element name="_dlc_DocId" ma:index="1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d3242d6-64f4-4b56-9248-94560c18634c">PHARM-1704745197-147</_dlc_DocId>
    <_dlc_DocIdUrl xmlns="ed3242d6-64f4-4b56-9248-94560c18634c">
      <Url>https://uic365.sharepoint.com/sites/Pharmacy/communications/_layouts/15/DocIdRedir.aspx?ID=PHARM-1704745197-147</Url>
      <Description>PHARM-1704745197-147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AF086D-B3E6-4911-8673-54371B44874A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DAEF1E1C-5CB2-44AD-AA56-C686C0BEE5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e0e25a-fcdc-4ee2-82da-bb7cf063010a"/>
    <ds:schemaRef ds:uri="ed3242d6-64f4-4b56-9248-94560c1863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EBD2B0-4387-4709-AF6A-47878923AC03}">
  <ds:schemaRefs>
    <ds:schemaRef ds:uri="http://www.w3.org/XML/1998/namespace"/>
    <ds:schemaRef ds:uri="ed3242d6-64f4-4b56-9248-94560c18634c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31e0e25a-fcdc-4ee2-82da-bb7cf063010a"/>
    <ds:schemaRef ds:uri="http://schemas.microsoft.com/office/2006/metadata/propertie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9172EABC-35EB-422E-9F95-F854628E00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Pharmacy PPT Template 2021</Template>
  <TotalTime>5415</TotalTime>
  <Words>1278</Words>
  <Application>Microsoft Macintosh PowerPoint</Application>
  <PresentationFormat>Widescreen</PresentationFormat>
  <Paragraphs>136</Paragraphs>
  <Slides>20</Slides>
  <Notes>7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Arial Narrow</vt:lpstr>
      <vt:lpstr>Calibri</vt:lpstr>
      <vt:lpstr>Open Sans</vt:lpstr>
      <vt:lpstr>Office Theme</vt:lpstr>
      <vt:lpstr>Vacunas Del COVID-19 y Adolescentes</vt:lpstr>
      <vt:lpstr>Vacuna del COVID-19</vt:lpstr>
      <vt:lpstr>¿Porqué hay que vacunar a los adolescentes?</vt:lpstr>
      <vt:lpstr>¿Cual vacuna está autorizada para los adolescentes?</vt:lpstr>
      <vt:lpstr>¿Qué es una vacuna de ARNm*?</vt:lpstr>
      <vt:lpstr>¿Cómo funcionan las vacunas de ARNm?</vt:lpstr>
      <vt:lpstr>Más datos acerca de la vacuna ARNm</vt:lpstr>
      <vt:lpstr>Desarrollo de la Vacuna de Pfizer</vt:lpstr>
      <vt:lpstr>Eficacia de la Vacuna Contra COVID-19 de Pfizer en Adolescentes</vt:lpstr>
      <vt:lpstr>Resultados del estudio</vt:lpstr>
      <vt:lpstr>Seguridad de la Vacuna Contra COVID-19 de Pfizer en Adolescentes</vt:lpstr>
      <vt:lpstr>Planeando la segunda dosis  </vt:lpstr>
      <vt:lpstr>Ayudando a su hijo/hija despues de la vacuna contra COVID-19</vt:lpstr>
      <vt:lpstr>Ayudando a su hijo/hija despues de la vacuna contra COVID-19</vt:lpstr>
      <vt:lpstr>¡No hay problema con otras vacunas!</vt:lpstr>
      <vt:lpstr>Vacunas de rutina para la escuela y contra el COVID-19</vt:lpstr>
      <vt:lpstr>PowerPoint Presentation</vt:lpstr>
      <vt:lpstr>Si quiere saber cuales vacunas necesita su hijo/hija</vt:lpstr>
      <vt:lpstr>¡Trabajemos juntos todos!</vt:lpstr>
      <vt:lpstr>Recursos Informativos </vt:lpstr>
    </vt:vector>
  </TitlesOfParts>
  <Company>College of Pharmacy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Gummert, Christopher</dc:creator>
  <cp:lastModifiedBy>Burgos, Rodrigo Mauricio</cp:lastModifiedBy>
  <cp:revision>190</cp:revision>
  <dcterms:created xsi:type="dcterms:W3CDTF">2021-02-02T20:31:33Z</dcterms:created>
  <dcterms:modified xsi:type="dcterms:W3CDTF">2021-05-24T03:54:17Z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0x010100289FB44D41244F4F949145750550088E</vt:lpwstr>
  </property>
  <property fmtid="{D5CDD505-2E9C-101B-9397-08002B2CF9AE}" pid="3" name="_dlc_DocIdItemGuid">
    <vt:lpwstr>dbfcba33-c603-4060-86cd-0113b6b14d49</vt:lpwstr>
  </property>
</Properties>
</file>